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9" r:id="rId3"/>
    <p:sldId id="260" r:id="rId4"/>
    <p:sldId id="261" r:id="rId5"/>
    <p:sldId id="262" r:id="rId6"/>
    <p:sldId id="263" r:id="rId7"/>
    <p:sldId id="265" r:id="rId8"/>
    <p:sldId id="264"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9" r:id="rId22"/>
    <p:sldId id="280"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988"/>
  </p:normalViewPr>
  <p:slideViewPr>
    <p:cSldViewPr snapToGrid="0">
      <p:cViewPr varScale="1">
        <p:scale>
          <a:sx n="111" d="100"/>
          <a:sy n="111" d="100"/>
        </p:scale>
        <p:origin x="55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10/6/2025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10/6/2025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10/6/2025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10/6/2025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10/6/2025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10/6/2025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10/6/2025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10/6/2025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10/6/2025</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10/6/2025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10/6/2025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10/6/2025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10/6/2025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10/6/2025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10/6/2025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10/6/2025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10/6/2025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10/6/2025</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Layout" Target="../slideLayouts/slideLayout8.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Layout" Target="../slideLayouts/slideLayout8.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Layout" Target="../slideLayouts/slideLayout8.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Layout" Target="../slideLayouts/slideLayout8.xml"/><Relationship Id="rId5" Type="http://schemas.openxmlformats.org/officeDocument/2006/relationships/image" Target="../media/image24.jpe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Layout" Target="../slideLayouts/slideLayout8.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837CC-EFF1-4E65-51AC-DAAAFCA5587B}"/>
              </a:ext>
            </a:extLst>
          </p:cNvPr>
          <p:cNvSpPr>
            <a:spLocks noGrp="1"/>
          </p:cNvSpPr>
          <p:nvPr>
            <p:ph type="ctrTitle"/>
          </p:nvPr>
        </p:nvSpPr>
        <p:spPr>
          <a:xfrm>
            <a:off x="150471" y="2733709"/>
            <a:ext cx="8673985" cy="1373070"/>
          </a:xfrm>
        </p:spPr>
        <p:txBody>
          <a:bodyPr/>
          <a:lstStyle/>
          <a:p>
            <a:r>
              <a:rPr lang="en-US" dirty="0">
                <a:latin typeface="Britannic Bold" panose="020B0903060703020204" pitchFamily="34" charset="77"/>
              </a:rPr>
              <a:t>Youth Reading Catalogue</a:t>
            </a:r>
          </a:p>
        </p:txBody>
      </p:sp>
      <p:sp>
        <p:nvSpPr>
          <p:cNvPr id="3" name="Subtitle 2">
            <a:extLst>
              <a:ext uri="{FF2B5EF4-FFF2-40B4-BE49-F238E27FC236}">
                <a16:creationId xmlns:a16="http://schemas.microsoft.com/office/drawing/2014/main" id="{E9F6C5EA-6F12-5998-4711-4FAA641860BD}"/>
              </a:ext>
            </a:extLst>
          </p:cNvPr>
          <p:cNvSpPr>
            <a:spLocks noGrp="1"/>
          </p:cNvSpPr>
          <p:nvPr>
            <p:ph type="subTitle" idx="1"/>
          </p:nvPr>
        </p:nvSpPr>
        <p:spPr/>
        <p:txBody>
          <a:bodyPr/>
          <a:lstStyle/>
          <a:p>
            <a:r>
              <a:rPr lang="en-US" dirty="0"/>
              <a:t>Compliments of the Village of Chester Historian’s Office</a:t>
            </a:r>
          </a:p>
        </p:txBody>
      </p:sp>
    </p:spTree>
    <p:extLst>
      <p:ext uri="{BB962C8B-B14F-4D97-AF65-F5344CB8AC3E}">
        <p14:creationId xmlns:p14="http://schemas.microsoft.com/office/powerpoint/2010/main" val="4066854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84C4A-FCF2-11EF-C17F-0C3E2BA61FA2}"/>
              </a:ext>
            </a:extLst>
          </p:cNvPr>
          <p:cNvSpPr>
            <a:spLocks noGrp="1"/>
          </p:cNvSpPr>
          <p:nvPr>
            <p:ph type="title"/>
          </p:nvPr>
        </p:nvSpPr>
        <p:spPr/>
        <p:txBody>
          <a:bodyPr>
            <a:normAutofit/>
          </a:bodyPr>
          <a:lstStyle/>
          <a:p>
            <a:pPr algn="ctr"/>
            <a:r>
              <a:rPr lang="en-US" sz="4800" dirty="0">
                <a:latin typeface="Apple Chancery" panose="03020702040506060504" pitchFamily="66" charset="-79"/>
                <a:cs typeface="Apple Chancery" panose="03020702040506060504" pitchFamily="66" charset="-79"/>
              </a:rPr>
              <a:t>World End </a:t>
            </a:r>
            <a:r>
              <a:rPr lang="en-US" sz="4800" dirty="0" err="1">
                <a:latin typeface="Apple Chancery" panose="03020702040506060504" pitchFamily="66" charset="-79"/>
                <a:cs typeface="Apple Chancery" panose="03020702040506060504" pitchFamily="66" charset="-79"/>
              </a:rPr>
              <a:t>Solte</a:t>
            </a:r>
            <a:r>
              <a:rPr lang="en-US" sz="4800" dirty="0">
                <a:latin typeface="Apple Chancery" panose="03020702040506060504" pitchFamily="66" charset="-79"/>
                <a:cs typeface="Apple Chancery" panose="03020702040506060504" pitchFamily="66" charset="-79"/>
              </a:rPr>
              <a:t> Vol. 1 (13+)</a:t>
            </a:r>
          </a:p>
        </p:txBody>
      </p:sp>
      <p:sp>
        <p:nvSpPr>
          <p:cNvPr id="3" name="Content Placeholder 2">
            <a:extLst>
              <a:ext uri="{FF2B5EF4-FFF2-40B4-BE49-F238E27FC236}">
                <a16:creationId xmlns:a16="http://schemas.microsoft.com/office/drawing/2014/main" id="{547A773F-6823-8548-F3C0-D4AD2FF2D6DF}"/>
              </a:ext>
            </a:extLst>
          </p:cNvPr>
          <p:cNvSpPr>
            <a:spLocks noGrp="1"/>
          </p:cNvSpPr>
          <p:nvPr>
            <p:ph idx="1"/>
          </p:nvPr>
        </p:nvSpPr>
        <p:spPr>
          <a:xfrm>
            <a:off x="4685846" y="2336873"/>
            <a:ext cx="7506154" cy="3599313"/>
          </a:xfrm>
        </p:spPr>
        <p:txBody>
          <a:bodyPr>
            <a:noAutofit/>
          </a:bodyPr>
          <a:lstStyle/>
          <a:p>
            <a:pPr algn="l"/>
            <a:r>
              <a:rPr lang="en-US" b="0" i="0" u="none" strike="noStrike" dirty="0">
                <a:solidFill>
                  <a:srgbClr val="333333"/>
                </a:solidFill>
                <a:effectLst/>
                <a:latin typeface="Open Sans" panose="020B0606030504020204" pitchFamily="34" charset="0"/>
              </a:rPr>
              <a:t>In a world plagued by magical pollution, </a:t>
            </a:r>
            <a:r>
              <a:rPr lang="en-US" b="0" i="0" u="none" strike="noStrike" dirty="0" err="1">
                <a:solidFill>
                  <a:srgbClr val="333333"/>
                </a:solidFill>
                <a:effectLst/>
                <a:latin typeface="Open Sans" panose="020B0606030504020204" pitchFamily="34" charset="0"/>
              </a:rPr>
              <a:t>Solte</a:t>
            </a:r>
            <a:r>
              <a:rPr lang="en-US" b="0" i="0" u="none" strike="noStrike" dirty="0">
                <a:solidFill>
                  <a:srgbClr val="333333"/>
                </a:solidFill>
                <a:effectLst/>
                <a:latin typeface="Open Sans" panose="020B0606030504020204" pitchFamily="34" charset="0"/>
              </a:rPr>
              <a:t>—an orphan whose mother and father were killed trying to wipe out this blight—decides to follow in her parents’ footsteps. But rather than cleansing the pollution, she wants to venture into it, like the Salvagers who reclaim treasure from its depths. Only she wants to travel farther, to see if she can find the other side! </a:t>
            </a:r>
          </a:p>
        </p:txBody>
      </p:sp>
      <p:pic>
        <p:nvPicPr>
          <p:cNvPr id="16388" name="Picture 4" descr="World End Solte Vol. 1">
            <a:extLst>
              <a:ext uri="{FF2B5EF4-FFF2-40B4-BE49-F238E27FC236}">
                <a16:creationId xmlns:a16="http://schemas.microsoft.com/office/drawing/2014/main" id="{3DD474EB-9394-66C2-140E-2D32C8CE93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321" y="2139563"/>
            <a:ext cx="3209374" cy="4533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674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84C4A-FCF2-11EF-C17F-0C3E2BA61FA2}"/>
              </a:ext>
            </a:extLst>
          </p:cNvPr>
          <p:cNvSpPr>
            <a:spLocks noGrp="1"/>
          </p:cNvSpPr>
          <p:nvPr>
            <p:ph type="title"/>
          </p:nvPr>
        </p:nvSpPr>
        <p:spPr>
          <a:xfrm>
            <a:off x="347241" y="753227"/>
            <a:ext cx="9946939" cy="1080940"/>
          </a:xfrm>
        </p:spPr>
        <p:txBody>
          <a:bodyPr>
            <a:normAutofit fontScale="90000"/>
          </a:bodyPr>
          <a:lstStyle/>
          <a:p>
            <a:pPr algn="ctr"/>
            <a:r>
              <a:rPr lang="en-US" sz="4800" dirty="0">
                <a:latin typeface="Apple Chancery" panose="03020702040506060504" pitchFamily="66" charset="-79"/>
                <a:cs typeface="Apple Chancery" panose="03020702040506060504" pitchFamily="66" charset="-79"/>
              </a:rPr>
              <a:t>Young Ladies Don’t Play Fighting Games Vol. 1 (13+)</a:t>
            </a:r>
          </a:p>
        </p:txBody>
      </p:sp>
      <p:sp>
        <p:nvSpPr>
          <p:cNvPr id="3" name="Content Placeholder 2">
            <a:extLst>
              <a:ext uri="{FF2B5EF4-FFF2-40B4-BE49-F238E27FC236}">
                <a16:creationId xmlns:a16="http://schemas.microsoft.com/office/drawing/2014/main" id="{547A773F-6823-8548-F3C0-D4AD2FF2D6DF}"/>
              </a:ext>
            </a:extLst>
          </p:cNvPr>
          <p:cNvSpPr>
            <a:spLocks noGrp="1"/>
          </p:cNvSpPr>
          <p:nvPr>
            <p:ph idx="1"/>
          </p:nvPr>
        </p:nvSpPr>
        <p:spPr>
          <a:xfrm>
            <a:off x="4685846" y="2336873"/>
            <a:ext cx="7506154" cy="3599313"/>
          </a:xfrm>
        </p:spPr>
        <p:txBody>
          <a:bodyPr>
            <a:noAutofit/>
          </a:bodyPr>
          <a:lstStyle/>
          <a:p>
            <a:pPr algn="l"/>
            <a:r>
              <a:rPr lang="en-US" b="0" i="0" u="none" strike="noStrike" dirty="0" err="1">
                <a:solidFill>
                  <a:srgbClr val="333333"/>
                </a:solidFill>
                <a:effectLst/>
                <a:latin typeface="Open Sans" panose="020B0606030504020204" pitchFamily="34" charset="0"/>
              </a:rPr>
              <a:t>Kuromi</a:t>
            </a:r>
            <a:r>
              <a:rPr lang="en-US" b="0" i="0" u="none" strike="noStrike" dirty="0">
                <a:solidFill>
                  <a:srgbClr val="333333"/>
                </a:solidFill>
                <a:effectLst/>
                <a:latin typeface="Open Sans" panose="020B0606030504020204" pitchFamily="34" charset="0"/>
              </a:rPr>
              <a:t> Girls’ Academy is a refined, elegant school that expects the very best in deportment from its young ladies. Aya got into this peerless rich-girls’ institution on a scholarship, and hopes to grow as lovely as her fellow student and idol, the so-called “</a:t>
            </a:r>
            <a:r>
              <a:rPr lang="en-US" b="0" i="0" u="none" strike="noStrike" dirty="0" err="1">
                <a:solidFill>
                  <a:srgbClr val="333333"/>
                </a:solidFill>
                <a:effectLst/>
                <a:latin typeface="Open Sans" panose="020B0606030504020204" pitchFamily="34" charset="0"/>
              </a:rPr>
              <a:t>Shirayuri-sama</a:t>
            </a:r>
            <a:r>
              <a:rPr lang="en-US" b="0" i="0" u="none" strike="noStrike" dirty="0">
                <a:solidFill>
                  <a:srgbClr val="333333"/>
                </a:solidFill>
                <a:effectLst/>
                <a:latin typeface="Open Sans" panose="020B0606030504020204" pitchFamily="34" charset="0"/>
              </a:rPr>
              <a:t>.” But </a:t>
            </a:r>
            <a:r>
              <a:rPr lang="en-US" b="0" i="0" u="none" strike="noStrike" dirty="0" err="1">
                <a:solidFill>
                  <a:srgbClr val="333333"/>
                </a:solidFill>
                <a:effectLst/>
                <a:latin typeface="Open Sans" panose="020B0606030504020204" pitchFamily="34" charset="0"/>
              </a:rPr>
              <a:t>Shirayuri</a:t>
            </a:r>
            <a:r>
              <a:rPr lang="en-US" b="0" i="0" u="none" strike="noStrike" dirty="0">
                <a:solidFill>
                  <a:srgbClr val="333333"/>
                </a:solidFill>
                <a:effectLst/>
                <a:latin typeface="Open Sans" panose="020B0606030504020204" pitchFamily="34" charset="0"/>
              </a:rPr>
              <a:t> hides a terrible secret: she’s a trash-talking, combo-chaining, newbie-stomping, ruthless hardcore gamer! Could a mutual indulgence in no-holds-barred video game combat grow into a deeper rapport between these two girls?</a:t>
            </a:r>
          </a:p>
          <a:p>
            <a:br>
              <a:rPr lang="en-US" dirty="0"/>
            </a:br>
            <a:endParaRPr lang="en-US" b="0" i="0" u="none" strike="noStrike" dirty="0">
              <a:solidFill>
                <a:srgbClr val="333333"/>
              </a:solidFill>
              <a:effectLst/>
              <a:latin typeface="Open Sans" panose="020B0606030504020204" pitchFamily="34" charset="0"/>
            </a:endParaRPr>
          </a:p>
        </p:txBody>
      </p:sp>
      <p:pic>
        <p:nvPicPr>
          <p:cNvPr id="18434" name="Picture 2" descr="Young Ladies Don’t Play Fighting Games Vol. 1">
            <a:extLst>
              <a:ext uri="{FF2B5EF4-FFF2-40B4-BE49-F238E27FC236}">
                <a16:creationId xmlns:a16="http://schemas.microsoft.com/office/drawing/2014/main" id="{25A1F024-D63F-FACD-89A8-BA4928B420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317" y="2245489"/>
            <a:ext cx="3011466" cy="4253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224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84C4A-FCF2-11EF-C17F-0C3E2BA61FA2}"/>
              </a:ext>
            </a:extLst>
          </p:cNvPr>
          <p:cNvSpPr>
            <a:spLocks noGrp="1"/>
          </p:cNvSpPr>
          <p:nvPr>
            <p:ph type="title"/>
          </p:nvPr>
        </p:nvSpPr>
        <p:spPr/>
        <p:txBody>
          <a:bodyPr>
            <a:normAutofit fontScale="90000"/>
          </a:bodyPr>
          <a:lstStyle/>
          <a:p>
            <a:pPr algn="ctr"/>
            <a:r>
              <a:rPr lang="en-US" sz="4800" dirty="0">
                <a:latin typeface="Apple Chancery" panose="03020702040506060504" pitchFamily="66" charset="-79"/>
                <a:cs typeface="Apple Chancery" panose="03020702040506060504" pitchFamily="66" charset="-79"/>
              </a:rPr>
              <a:t>Kuma Kuma Kuma Bear (Light Novel) Vol. 1 (13+)</a:t>
            </a:r>
          </a:p>
        </p:txBody>
      </p:sp>
      <p:sp>
        <p:nvSpPr>
          <p:cNvPr id="3" name="Content Placeholder 2">
            <a:extLst>
              <a:ext uri="{FF2B5EF4-FFF2-40B4-BE49-F238E27FC236}">
                <a16:creationId xmlns:a16="http://schemas.microsoft.com/office/drawing/2014/main" id="{547A773F-6823-8548-F3C0-D4AD2FF2D6DF}"/>
              </a:ext>
            </a:extLst>
          </p:cNvPr>
          <p:cNvSpPr>
            <a:spLocks noGrp="1"/>
          </p:cNvSpPr>
          <p:nvPr>
            <p:ph idx="1"/>
          </p:nvPr>
        </p:nvSpPr>
        <p:spPr>
          <a:xfrm>
            <a:off x="4685846" y="2336873"/>
            <a:ext cx="7506154" cy="3599313"/>
          </a:xfrm>
        </p:spPr>
        <p:txBody>
          <a:bodyPr>
            <a:noAutofit/>
          </a:bodyPr>
          <a:lstStyle/>
          <a:p>
            <a:pPr algn="l"/>
            <a:r>
              <a:rPr lang="en-US" b="0" i="0" u="none" strike="noStrike" dirty="0">
                <a:solidFill>
                  <a:srgbClr val="333333"/>
                </a:solidFill>
                <a:effectLst/>
                <a:latin typeface="Open Sans" panose="020B0606030504020204" pitchFamily="34" charset="0"/>
              </a:rPr>
              <a:t>A dedicated gamer and antisocial shut-in downloads an update to her favorite fantasy RPG–only to find herself sucked into the game world for real. Reset to level one and equipped with only a cute bear onesie that grants her impressive abilities, </a:t>
            </a:r>
            <a:r>
              <a:rPr lang="en-US" b="0" i="0" u="none" strike="noStrike" dirty="0" err="1">
                <a:solidFill>
                  <a:srgbClr val="333333"/>
                </a:solidFill>
                <a:effectLst/>
                <a:latin typeface="Open Sans" panose="020B0606030504020204" pitchFamily="34" charset="0"/>
              </a:rPr>
              <a:t>Yuna</a:t>
            </a:r>
            <a:r>
              <a:rPr lang="en-US" b="0" i="0" u="none" strike="noStrike" dirty="0">
                <a:solidFill>
                  <a:srgbClr val="333333"/>
                </a:solidFill>
                <a:effectLst/>
                <a:latin typeface="Open Sans" panose="020B0606030504020204" pitchFamily="34" charset="0"/>
              </a:rPr>
              <a:t> sets out to explore her new reality–even though the fact that she can’t seem to take the </a:t>
            </a:r>
            <a:r>
              <a:rPr lang="en-US" b="0" i="0" u="none" strike="noStrike" dirty="0" err="1">
                <a:solidFill>
                  <a:srgbClr val="333333"/>
                </a:solidFill>
                <a:effectLst/>
                <a:latin typeface="Open Sans" panose="020B0606030504020204" pitchFamily="34" charset="0"/>
              </a:rPr>
              <a:t>bearsuit</a:t>
            </a:r>
            <a:r>
              <a:rPr lang="en-US" b="0" i="0" u="none" strike="noStrike" dirty="0">
                <a:solidFill>
                  <a:srgbClr val="333333"/>
                </a:solidFill>
                <a:effectLst/>
                <a:latin typeface="Open Sans" panose="020B0606030504020204" pitchFamily="34" charset="0"/>
              </a:rPr>
              <a:t> off gives her paws, er, pause!</a:t>
            </a:r>
          </a:p>
        </p:txBody>
      </p:sp>
      <p:pic>
        <p:nvPicPr>
          <p:cNvPr id="20482" name="Picture 2" descr="Kuma Kuma Kuma Bear (Light Novel) Vol. 1">
            <a:extLst>
              <a:ext uri="{FF2B5EF4-FFF2-40B4-BE49-F238E27FC236}">
                <a16:creationId xmlns:a16="http://schemas.microsoft.com/office/drawing/2014/main" id="{8A56D0CB-9C07-1426-3491-895B3AAF81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321" y="2132071"/>
            <a:ext cx="3104601" cy="4365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631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84C4A-FCF2-11EF-C17F-0C3E2BA61FA2}"/>
              </a:ext>
            </a:extLst>
          </p:cNvPr>
          <p:cNvSpPr>
            <a:spLocks noGrp="1"/>
          </p:cNvSpPr>
          <p:nvPr>
            <p:ph type="title"/>
          </p:nvPr>
        </p:nvSpPr>
        <p:spPr/>
        <p:txBody>
          <a:bodyPr>
            <a:normAutofit fontScale="90000"/>
          </a:bodyPr>
          <a:lstStyle/>
          <a:p>
            <a:pPr algn="ctr"/>
            <a:r>
              <a:rPr lang="en-US" sz="4800" dirty="0">
                <a:latin typeface="Apple Chancery" panose="03020702040506060504" pitchFamily="66" charset="-79"/>
                <a:cs typeface="Apple Chancery" panose="03020702040506060504" pitchFamily="66" charset="-79"/>
              </a:rPr>
              <a:t>Kuma Kuma Kuma Bear (Manga) </a:t>
            </a:r>
            <a:br>
              <a:rPr lang="en-US" sz="4800" dirty="0">
                <a:latin typeface="Apple Chancery" panose="03020702040506060504" pitchFamily="66" charset="-79"/>
                <a:cs typeface="Apple Chancery" panose="03020702040506060504" pitchFamily="66" charset="-79"/>
              </a:rPr>
            </a:br>
            <a:r>
              <a:rPr lang="en-US" sz="4800" dirty="0">
                <a:latin typeface="Apple Chancery" panose="03020702040506060504" pitchFamily="66" charset="-79"/>
                <a:cs typeface="Apple Chancery" panose="03020702040506060504" pitchFamily="66" charset="-79"/>
              </a:rPr>
              <a:t>Vol. 1 (13+)</a:t>
            </a:r>
          </a:p>
        </p:txBody>
      </p:sp>
      <p:sp>
        <p:nvSpPr>
          <p:cNvPr id="3" name="Content Placeholder 2">
            <a:extLst>
              <a:ext uri="{FF2B5EF4-FFF2-40B4-BE49-F238E27FC236}">
                <a16:creationId xmlns:a16="http://schemas.microsoft.com/office/drawing/2014/main" id="{547A773F-6823-8548-F3C0-D4AD2FF2D6DF}"/>
              </a:ext>
            </a:extLst>
          </p:cNvPr>
          <p:cNvSpPr>
            <a:spLocks noGrp="1"/>
          </p:cNvSpPr>
          <p:nvPr>
            <p:ph idx="1"/>
          </p:nvPr>
        </p:nvSpPr>
        <p:spPr>
          <a:xfrm>
            <a:off x="4685846" y="2336873"/>
            <a:ext cx="7506154" cy="3599313"/>
          </a:xfrm>
        </p:spPr>
        <p:txBody>
          <a:bodyPr>
            <a:noAutofit/>
          </a:bodyPr>
          <a:lstStyle/>
          <a:p>
            <a:pPr algn="l"/>
            <a:r>
              <a:rPr lang="en-US" b="0" i="0" u="none" strike="noStrike" dirty="0">
                <a:solidFill>
                  <a:srgbClr val="333333"/>
                </a:solidFill>
                <a:effectLst/>
                <a:latin typeface="Open Sans" panose="020B0606030504020204" pitchFamily="34" charset="0"/>
              </a:rPr>
              <a:t>Fifteen-year-old video game addict </a:t>
            </a:r>
            <a:r>
              <a:rPr lang="en-US" b="0" i="0" u="none" strike="noStrike" dirty="0" err="1">
                <a:solidFill>
                  <a:srgbClr val="333333"/>
                </a:solidFill>
                <a:effectLst/>
                <a:latin typeface="Open Sans" panose="020B0606030504020204" pitchFamily="34" charset="0"/>
              </a:rPr>
              <a:t>Yuna</a:t>
            </a:r>
            <a:r>
              <a:rPr lang="en-US" b="0" i="0" u="none" strike="noStrike" dirty="0">
                <a:solidFill>
                  <a:srgbClr val="333333"/>
                </a:solidFill>
                <a:effectLst/>
                <a:latin typeface="Open Sans" panose="020B0606030504020204" pitchFamily="34" charset="0"/>
              </a:rPr>
              <a:t> is set for life: she funds her shut-in lifestyle by playing the stock market and then spends every other free moment playing her favorite virtual reality MMO. After a game update, </a:t>
            </a:r>
            <a:r>
              <a:rPr lang="en-US" b="0" i="0" u="none" strike="noStrike" dirty="0" err="1">
                <a:solidFill>
                  <a:srgbClr val="333333"/>
                </a:solidFill>
                <a:effectLst/>
                <a:latin typeface="Open Sans" panose="020B0606030504020204" pitchFamily="34" charset="0"/>
              </a:rPr>
              <a:t>Yuna</a:t>
            </a:r>
            <a:r>
              <a:rPr lang="en-US" b="0" i="0" u="none" strike="noStrike" dirty="0">
                <a:solidFill>
                  <a:srgbClr val="333333"/>
                </a:solidFill>
                <a:effectLst/>
                <a:latin typeface="Open Sans" panose="020B0606030504020204" pitchFamily="34" charset="0"/>
              </a:rPr>
              <a:t> receives a way-too-cute bear outfit that’s super overpowered! There’s no way </a:t>
            </a:r>
            <a:r>
              <a:rPr lang="en-US" b="0" i="0" u="none" strike="noStrike" dirty="0" err="1">
                <a:solidFill>
                  <a:srgbClr val="333333"/>
                </a:solidFill>
                <a:effectLst/>
                <a:latin typeface="Open Sans" panose="020B0606030504020204" pitchFamily="34" charset="0"/>
              </a:rPr>
              <a:t>Yuna</a:t>
            </a:r>
            <a:r>
              <a:rPr lang="en-US" b="0" i="0" u="none" strike="noStrike" dirty="0">
                <a:solidFill>
                  <a:srgbClr val="333333"/>
                </a:solidFill>
                <a:effectLst/>
                <a:latin typeface="Open Sans" panose="020B0606030504020204" pitchFamily="34" charset="0"/>
              </a:rPr>
              <a:t> would ever wear something that embarrassing, but after being sucked into a fantasy world, she might not have a choice!</a:t>
            </a:r>
          </a:p>
          <a:p>
            <a:br>
              <a:rPr lang="en-US" dirty="0"/>
            </a:br>
            <a:endParaRPr lang="en-US" b="0" i="0" u="none" strike="noStrike" dirty="0">
              <a:solidFill>
                <a:srgbClr val="333333"/>
              </a:solidFill>
              <a:effectLst/>
              <a:latin typeface="Open Sans" panose="020B0606030504020204" pitchFamily="34" charset="0"/>
            </a:endParaRPr>
          </a:p>
        </p:txBody>
      </p:sp>
      <p:pic>
        <p:nvPicPr>
          <p:cNvPr id="22530" name="Picture 2" descr="Kuma Kuma Kuma Bear (Manga) Vol. 1">
            <a:extLst>
              <a:ext uri="{FF2B5EF4-FFF2-40B4-BE49-F238E27FC236}">
                <a16:creationId xmlns:a16="http://schemas.microsoft.com/office/drawing/2014/main" id="{CDD0B241-D4BD-4F87-5C9E-2D05EA2206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321" y="2142957"/>
            <a:ext cx="3104601" cy="4385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707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84C4A-FCF2-11EF-C17F-0C3E2BA61FA2}"/>
              </a:ext>
            </a:extLst>
          </p:cNvPr>
          <p:cNvSpPr>
            <a:spLocks noGrp="1"/>
          </p:cNvSpPr>
          <p:nvPr>
            <p:ph type="title"/>
          </p:nvPr>
        </p:nvSpPr>
        <p:spPr>
          <a:xfrm>
            <a:off x="1" y="753227"/>
            <a:ext cx="11527970" cy="1080940"/>
          </a:xfrm>
        </p:spPr>
        <p:txBody>
          <a:bodyPr>
            <a:normAutofit fontScale="90000"/>
          </a:bodyPr>
          <a:lstStyle/>
          <a:p>
            <a:pPr algn="ctr"/>
            <a:r>
              <a:rPr lang="en-US" sz="4800" dirty="0">
                <a:latin typeface="Apple Chancery" panose="03020702040506060504" pitchFamily="66" charset="-79"/>
                <a:cs typeface="Apple Chancery" panose="03020702040506060504" pitchFamily="66" charset="-79"/>
              </a:rPr>
              <a:t>Amazing Agent Jennifer: The Complete Collection (Vol. 1-2) (All Ages)</a:t>
            </a:r>
          </a:p>
        </p:txBody>
      </p:sp>
      <p:sp>
        <p:nvSpPr>
          <p:cNvPr id="3" name="Content Placeholder 2">
            <a:extLst>
              <a:ext uri="{FF2B5EF4-FFF2-40B4-BE49-F238E27FC236}">
                <a16:creationId xmlns:a16="http://schemas.microsoft.com/office/drawing/2014/main" id="{547A773F-6823-8548-F3C0-D4AD2FF2D6DF}"/>
              </a:ext>
            </a:extLst>
          </p:cNvPr>
          <p:cNvSpPr>
            <a:spLocks noGrp="1"/>
          </p:cNvSpPr>
          <p:nvPr>
            <p:ph idx="1"/>
          </p:nvPr>
        </p:nvSpPr>
        <p:spPr>
          <a:xfrm>
            <a:off x="4685846" y="2336873"/>
            <a:ext cx="7506154" cy="3599313"/>
          </a:xfrm>
        </p:spPr>
        <p:txBody>
          <a:bodyPr>
            <a:noAutofit/>
          </a:bodyPr>
          <a:lstStyle/>
          <a:p>
            <a:pPr algn="l"/>
            <a:r>
              <a:rPr lang="en-US" b="0" i="0" u="none" strike="noStrike" dirty="0">
                <a:solidFill>
                  <a:srgbClr val="333333"/>
                </a:solidFill>
                <a:effectLst/>
                <a:latin typeface="Open Sans" panose="020B0606030504020204" pitchFamily="34" charset="0"/>
              </a:rPr>
              <a:t>From Jennifer’s freshman year in the Agency as a late teen, through her struggles with her parents and her grueling training, to her first dangerous mission as a field agent (and first big romance!), being a young secret agent is never easy. Jennifer must learn the hard way how to play the deadly spy games as she becomes embroiled in a secret war full of intrigue, betrayal and deadly consequences. </a:t>
            </a:r>
          </a:p>
          <a:p>
            <a:pPr marL="0" indent="0">
              <a:buNone/>
            </a:pPr>
            <a:br>
              <a:rPr lang="en-US" dirty="0"/>
            </a:br>
            <a:endParaRPr lang="en-US" b="0" i="0" u="none" strike="noStrike" dirty="0">
              <a:solidFill>
                <a:srgbClr val="333333"/>
              </a:solidFill>
              <a:effectLst/>
              <a:latin typeface="Open Sans" panose="020B0606030504020204" pitchFamily="34" charset="0"/>
            </a:endParaRPr>
          </a:p>
        </p:txBody>
      </p:sp>
      <p:pic>
        <p:nvPicPr>
          <p:cNvPr id="24578" name="Picture 2" descr="Amazing Agent Jennifer: The Complete Collection (Vol. 1-2)">
            <a:extLst>
              <a:ext uri="{FF2B5EF4-FFF2-40B4-BE49-F238E27FC236}">
                <a16:creationId xmlns:a16="http://schemas.microsoft.com/office/drawing/2014/main" id="{91C82F62-B728-9F5E-BEAC-CC1788439B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321" y="2142956"/>
            <a:ext cx="2923500" cy="438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587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84C4A-FCF2-11EF-C17F-0C3E2BA61FA2}"/>
              </a:ext>
            </a:extLst>
          </p:cNvPr>
          <p:cNvSpPr>
            <a:spLocks noGrp="1"/>
          </p:cNvSpPr>
          <p:nvPr>
            <p:ph type="title"/>
          </p:nvPr>
        </p:nvSpPr>
        <p:spPr>
          <a:xfrm>
            <a:off x="195943" y="753227"/>
            <a:ext cx="10098237" cy="1080940"/>
          </a:xfrm>
        </p:spPr>
        <p:txBody>
          <a:bodyPr>
            <a:normAutofit fontScale="90000"/>
          </a:bodyPr>
          <a:lstStyle/>
          <a:p>
            <a:pPr algn="ctr"/>
            <a:r>
              <a:rPr lang="en-US" sz="4800" dirty="0">
                <a:latin typeface="Apple Chancery" panose="03020702040506060504" pitchFamily="66" charset="-79"/>
                <a:cs typeface="Apple Chancery" panose="03020702040506060504" pitchFamily="66" charset="-79"/>
              </a:rPr>
              <a:t>My Cat is Such a Weirdo Vol. 1 (All Ages)</a:t>
            </a:r>
          </a:p>
        </p:txBody>
      </p:sp>
      <p:sp>
        <p:nvSpPr>
          <p:cNvPr id="3" name="Content Placeholder 2">
            <a:extLst>
              <a:ext uri="{FF2B5EF4-FFF2-40B4-BE49-F238E27FC236}">
                <a16:creationId xmlns:a16="http://schemas.microsoft.com/office/drawing/2014/main" id="{547A773F-6823-8548-F3C0-D4AD2FF2D6DF}"/>
              </a:ext>
            </a:extLst>
          </p:cNvPr>
          <p:cNvSpPr>
            <a:spLocks noGrp="1"/>
          </p:cNvSpPr>
          <p:nvPr>
            <p:ph idx="1"/>
          </p:nvPr>
        </p:nvSpPr>
        <p:spPr>
          <a:xfrm>
            <a:off x="4685846" y="2336873"/>
            <a:ext cx="7506154" cy="3599313"/>
          </a:xfrm>
        </p:spPr>
        <p:txBody>
          <a:bodyPr>
            <a:noAutofit/>
          </a:bodyPr>
          <a:lstStyle/>
          <a:p>
            <a:pPr algn="l"/>
            <a:r>
              <a:rPr lang="en-US" b="0" i="0" u="none" strike="noStrike" dirty="0">
                <a:solidFill>
                  <a:srgbClr val="333333"/>
                </a:solidFill>
                <a:effectLst/>
                <a:latin typeface="Open Sans" panose="020B0606030504020204" pitchFamily="34" charset="0"/>
              </a:rPr>
              <a:t>Staring at you at night, putting their butts on your face, getting stuck in a box… Based on a popular blog, this full color manga shares the everyday silliness of living with cats.</a:t>
            </a:r>
            <a:br>
              <a:rPr lang="en-US" dirty="0"/>
            </a:br>
            <a:endParaRPr lang="en-US" b="0" i="0" u="none" strike="noStrike" dirty="0">
              <a:solidFill>
                <a:srgbClr val="333333"/>
              </a:solidFill>
              <a:effectLst/>
              <a:latin typeface="Open Sans" panose="020B0606030504020204" pitchFamily="34" charset="0"/>
            </a:endParaRPr>
          </a:p>
        </p:txBody>
      </p:sp>
      <p:pic>
        <p:nvPicPr>
          <p:cNvPr id="22530" name="Picture 2" descr="Kuma Kuma Kuma Bear (Manga) Vol. 1">
            <a:extLst>
              <a:ext uri="{FF2B5EF4-FFF2-40B4-BE49-F238E27FC236}">
                <a16:creationId xmlns:a16="http://schemas.microsoft.com/office/drawing/2014/main" id="{CDD0B241-D4BD-4F87-5C9E-2D05EA2206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321" y="2142957"/>
            <a:ext cx="3104601" cy="4385249"/>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My Cat is Such a Weirdo Vol. 1">
            <a:extLst>
              <a:ext uri="{FF2B5EF4-FFF2-40B4-BE49-F238E27FC236}">
                <a16:creationId xmlns:a16="http://schemas.microsoft.com/office/drawing/2014/main" id="{92916D7B-37A8-8203-037D-F1B620272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21" y="2142956"/>
            <a:ext cx="3104601" cy="4385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305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Nicola Traveling Around the Demons’ World Vol. 1">
            <a:extLst>
              <a:ext uri="{FF2B5EF4-FFF2-40B4-BE49-F238E27FC236}">
                <a16:creationId xmlns:a16="http://schemas.microsoft.com/office/drawing/2014/main" id="{7D47D940-902F-A250-5246-34181C2D9C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320" y="2142955"/>
            <a:ext cx="3111485" cy="43852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2F84C4A-FCF2-11EF-C17F-0C3E2BA61FA2}"/>
              </a:ext>
            </a:extLst>
          </p:cNvPr>
          <p:cNvSpPr>
            <a:spLocks noGrp="1"/>
          </p:cNvSpPr>
          <p:nvPr>
            <p:ph type="title"/>
          </p:nvPr>
        </p:nvSpPr>
        <p:spPr>
          <a:xfrm>
            <a:off x="195943" y="753227"/>
            <a:ext cx="10098237" cy="1080940"/>
          </a:xfrm>
        </p:spPr>
        <p:txBody>
          <a:bodyPr>
            <a:normAutofit fontScale="90000"/>
          </a:bodyPr>
          <a:lstStyle/>
          <a:p>
            <a:pPr algn="ctr"/>
            <a:r>
              <a:rPr lang="en-US" sz="4800" dirty="0">
                <a:latin typeface="Apple Chancery" panose="03020702040506060504" pitchFamily="66" charset="-79"/>
                <a:cs typeface="Apple Chancery" panose="03020702040506060504" pitchFamily="66" charset="-79"/>
              </a:rPr>
              <a:t>Nicola Traveling Around the Demons’ World Vol. 1 (All Ages)</a:t>
            </a:r>
          </a:p>
        </p:txBody>
      </p:sp>
      <p:sp>
        <p:nvSpPr>
          <p:cNvPr id="3" name="Content Placeholder 2">
            <a:extLst>
              <a:ext uri="{FF2B5EF4-FFF2-40B4-BE49-F238E27FC236}">
                <a16:creationId xmlns:a16="http://schemas.microsoft.com/office/drawing/2014/main" id="{547A773F-6823-8548-F3C0-D4AD2FF2D6DF}"/>
              </a:ext>
            </a:extLst>
          </p:cNvPr>
          <p:cNvSpPr>
            <a:spLocks noGrp="1"/>
          </p:cNvSpPr>
          <p:nvPr>
            <p:ph idx="1"/>
          </p:nvPr>
        </p:nvSpPr>
        <p:spPr>
          <a:xfrm>
            <a:off x="4685846" y="2336873"/>
            <a:ext cx="7506154" cy="3599313"/>
          </a:xfrm>
        </p:spPr>
        <p:txBody>
          <a:bodyPr>
            <a:noAutofit/>
          </a:bodyPr>
          <a:lstStyle/>
          <a:p>
            <a:pPr algn="l"/>
            <a:r>
              <a:rPr lang="en-US" b="0" i="0" u="none" strike="noStrike" dirty="0">
                <a:solidFill>
                  <a:srgbClr val="333333"/>
                </a:solidFill>
                <a:effectLst/>
                <a:latin typeface="Open Sans" panose="020B0606030504020204" pitchFamily="34" charset="0"/>
              </a:rPr>
              <a:t>Nicola never really felt like she fit in around other humans…so she came to the demons’ world instead! Together with her demon friend Simon, Nicola travels far and wide, meeting many monsters along the way. With Nicola, every day on the road is a new adventure!</a:t>
            </a:r>
          </a:p>
          <a:p>
            <a:pPr marL="0" indent="0">
              <a:buNone/>
            </a:pPr>
            <a:endParaRPr lang="en-US" b="0" i="0" u="none" strike="noStrike" dirty="0">
              <a:solidFill>
                <a:srgbClr val="333333"/>
              </a:solidFill>
              <a:effectLst/>
              <a:latin typeface="Open Sans" panose="020B0606030504020204" pitchFamily="34" charset="0"/>
            </a:endParaRPr>
          </a:p>
        </p:txBody>
      </p:sp>
    </p:spTree>
    <p:extLst>
      <p:ext uri="{BB962C8B-B14F-4D97-AF65-F5344CB8AC3E}">
        <p14:creationId xmlns:p14="http://schemas.microsoft.com/office/powerpoint/2010/main" val="2243208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84C4A-FCF2-11EF-C17F-0C3E2BA61FA2}"/>
              </a:ext>
            </a:extLst>
          </p:cNvPr>
          <p:cNvSpPr>
            <a:spLocks noGrp="1"/>
          </p:cNvSpPr>
          <p:nvPr>
            <p:ph type="title"/>
          </p:nvPr>
        </p:nvSpPr>
        <p:spPr>
          <a:xfrm>
            <a:off x="195943" y="753227"/>
            <a:ext cx="10098237" cy="1080940"/>
          </a:xfrm>
        </p:spPr>
        <p:txBody>
          <a:bodyPr>
            <a:normAutofit/>
          </a:bodyPr>
          <a:lstStyle/>
          <a:p>
            <a:pPr algn="ctr"/>
            <a:r>
              <a:rPr lang="en-US" sz="4800" dirty="0">
                <a:latin typeface="Apple Chancery" panose="03020702040506060504" pitchFamily="66" charset="-79"/>
                <a:cs typeface="Apple Chancery" panose="03020702040506060504" pitchFamily="66" charset="-79"/>
              </a:rPr>
              <a:t>Peter Pan (All Ages)</a:t>
            </a:r>
          </a:p>
        </p:txBody>
      </p:sp>
      <p:sp>
        <p:nvSpPr>
          <p:cNvPr id="3" name="Content Placeholder 2">
            <a:extLst>
              <a:ext uri="{FF2B5EF4-FFF2-40B4-BE49-F238E27FC236}">
                <a16:creationId xmlns:a16="http://schemas.microsoft.com/office/drawing/2014/main" id="{547A773F-6823-8548-F3C0-D4AD2FF2D6DF}"/>
              </a:ext>
            </a:extLst>
          </p:cNvPr>
          <p:cNvSpPr>
            <a:spLocks noGrp="1"/>
          </p:cNvSpPr>
          <p:nvPr>
            <p:ph idx="1"/>
          </p:nvPr>
        </p:nvSpPr>
        <p:spPr>
          <a:xfrm>
            <a:off x="4685846" y="2336873"/>
            <a:ext cx="7506154" cy="3599313"/>
          </a:xfrm>
        </p:spPr>
        <p:txBody>
          <a:bodyPr>
            <a:noAutofit/>
          </a:bodyPr>
          <a:lstStyle/>
          <a:p>
            <a:pPr algn="l"/>
            <a:r>
              <a:rPr lang="en-US" b="0" i="0" u="none" strike="noStrike" dirty="0">
                <a:solidFill>
                  <a:srgbClr val="333333"/>
                </a:solidFill>
                <a:effectLst/>
                <a:latin typeface="Open Sans" panose="020B0606030504020204" pitchFamily="34" charset="0"/>
              </a:rPr>
              <a:t>Look for the second star to the right and it’s straight on ‘til morning as you follow young Wendy, John, and Michael Darling, as they’re whisked away from their London home to the magical world of Neverland. Their guide, the brash ruler of Neverland is none other than Peter Pan—the boy who never grows up. With a little fairy dust and a lot of happy thoughts, the Darling children soar through the skies of Neverland as Peter befriends mermaids, plays alongside the Lost Boys, and confronts the pirates led by the vengeful Captain Hook!</a:t>
            </a:r>
          </a:p>
          <a:p>
            <a:br>
              <a:rPr lang="en-US" dirty="0"/>
            </a:br>
            <a:endParaRPr lang="en-US" b="0" i="0" u="none" strike="noStrike" dirty="0">
              <a:solidFill>
                <a:srgbClr val="333333"/>
              </a:solidFill>
              <a:effectLst/>
              <a:latin typeface="Open Sans" panose="020B0606030504020204" pitchFamily="34" charset="0"/>
            </a:endParaRPr>
          </a:p>
        </p:txBody>
      </p:sp>
      <p:pic>
        <p:nvPicPr>
          <p:cNvPr id="22530" name="Picture 2" descr="Kuma Kuma Kuma Bear (Manga) Vol. 1">
            <a:extLst>
              <a:ext uri="{FF2B5EF4-FFF2-40B4-BE49-F238E27FC236}">
                <a16:creationId xmlns:a16="http://schemas.microsoft.com/office/drawing/2014/main" id="{CDD0B241-D4BD-4F87-5C9E-2D05EA2206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321" y="2142957"/>
            <a:ext cx="3104601" cy="4385249"/>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My Cat is Such a Weirdo Vol. 1">
            <a:extLst>
              <a:ext uri="{FF2B5EF4-FFF2-40B4-BE49-F238E27FC236}">
                <a16:creationId xmlns:a16="http://schemas.microsoft.com/office/drawing/2014/main" id="{92916D7B-37A8-8203-037D-F1B620272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21" y="2142956"/>
            <a:ext cx="3104601" cy="4385249"/>
          </a:xfrm>
          <a:prstGeom prst="rect">
            <a:avLst/>
          </a:prstGeom>
          <a:noFill/>
          <a:extLst>
            <a:ext uri="{909E8E84-426E-40DD-AFC4-6F175D3DCCD1}">
              <a14:hiddenFill xmlns:a14="http://schemas.microsoft.com/office/drawing/2010/main">
                <a:solidFill>
                  <a:srgbClr val="FFFFFF"/>
                </a:solidFill>
              </a14:hiddenFill>
            </a:ext>
          </a:extLst>
        </p:spPr>
      </p:pic>
      <p:pic>
        <p:nvPicPr>
          <p:cNvPr id="33794" name="Picture 2" descr="Peter Pan">
            <a:extLst>
              <a:ext uri="{FF2B5EF4-FFF2-40B4-BE49-F238E27FC236}">
                <a16:creationId xmlns:a16="http://schemas.microsoft.com/office/drawing/2014/main" id="{2903901D-0E2A-33F1-4D1A-5CAE86D2BE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320" y="2142955"/>
            <a:ext cx="3104601" cy="4394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302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84C4A-FCF2-11EF-C17F-0C3E2BA61FA2}"/>
              </a:ext>
            </a:extLst>
          </p:cNvPr>
          <p:cNvSpPr>
            <a:spLocks noGrp="1"/>
          </p:cNvSpPr>
          <p:nvPr>
            <p:ph type="title"/>
          </p:nvPr>
        </p:nvSpPr>
        <p:spPr>
          <a:xfrm>
            <a:off x="195943" y="753227"/>
            <a:ext cx="10098237" cy="1080940"/>
          </a:xfrm>
        </p:spPr>
        <p:txBody>
          <a:bodyPr>
            <a:normAutofit fontScale="90000"/>
          </a:bodyPr>
          <a:lstStyle/>
          <a:p>
            <a:pPr algn="ctr"/>
            <a:r>
              <a:rPr lang="en-US" sz="4800" dirty="0">
                <a:latin typeface="Apple Chancery" panose="03020702040506060504" pitchFamily="66" charset="-79"/>
                <a:cs typeface="Apple Chancery" panose="03020702040506060504" pitchFamily="66" charset="-79"/>
              </a:rPr>
              <a:t>Plum Crazy! Tales of a Tiger-Striped Cat Vol. 1 (All Ages)</a:t>
            </a:r>
          </a:p>
        </p:txBody>
      </p:sp>
      <p:sp>
        <p:nvSpPr>
          <p:cNvPr id="3" name="Content Placeholder 2">
            <a:extLst>
              <a:ext uri="{FF2B5EF4-FFF2-40B4-BE49-F238E27FC236}">
                <a16:creationId xmlns:a16="http://schemas.microsoft.com/office/drawing/2014/main" id="{547A773F-6823-8548-F3C0-D4AD2FF2D6DF}"/>
              </a:ext>
            </a:extLst>
          </p:cNvPr>
          <p:cNvSpPr>
            <a:spLocks noGrp="1"/>
          </p:cNvSpPr>
          <p:nvPr>
            <p:ph idx="1"/>
          </p:nvPr>
        </p:nvSpPr>
        <p:spPr>
          <a:xfrm>
            <a:off x="4685846" y="2336873"/>
            <a:ext cx="7506154" cy="3599313"/>
          </a:xfrm>
        </p:spPr>
        <p:txBody>
          <a:bodyPr>
            <a:noAutofit/>
          </a:bodyPr>
          <a:lstStyle/>
          <a:p>
            <a:pPr algn="l"/>
            <a:r>
              <a:rPr lang="en-US" b="0" i="0" u="none" strike="noStrike" dirty="0">
                <a:solidFill>
                  <a:srgbClr val="333333"/>
                </a:solidFill>
                <a:effectLst/>
                <a:latin typeface="Open Sans" panose="020B0606030504020204" pitchFamily="34" charset="0"/>
              </a:rPr>
              <a:t>Plum, as her family calls her, is a tiger-striped cat that lives with Miss </a:t>
            </a:r>
            <a:r>
              <a:rPr lang="en-US" b="0" i="0" u="none" strike="noStrike" dirty="0" err="1">
                <a:solidFill>
                  <a:srgbClr val="333333"/>
                </a:solidFill>
                <a:effectLst/>
                <a:latin typeface="Open Sans" panose="020B0606030504020204" pitchFamily="34" charset="0"/>
              </a:rPr>
              <a:t>Nakari</a:t>
            </a:r>
            <a:r>
              <a:rPr lang="en-US" b="0" i="0" u="none" strike="noStrike" dirty="0">
                <a:solidFill>
                  <a:srgbClr val="333333"/>
                </a:solidFill>
                <a:effectLst/>
                <a:latin typeface="Open Sans" panose="020B0606030504020204" pitchFamily="34" charset="0"/>
              </a:rPr>
              <a:t>, a single mother to her teenaged son, Taku. Plum can understand what people say to her, and she can even tell what’s in their minds. She also has many friends among the neighborhood cats. All is well in her everyday life, until the day a mischievous kitten named Snowball joins Plum’s happy household. Will the naughty little newcomer turn Plum’s world completely topsy turvy? Or will Snowball make her life even sweeter?</a:t>
            </a:r>
          </a:p>
          <a:p>
            <a:br>
              <a:rPr lang="en-US" dirty="0"/>
            </a:br>
            <a:endParaRPr lang="en-US" b="0" i="0" u="none" strike="noStrike" dirty="0">
              <a:solidFill>
                <a:srgbClr val="333333"/>
              </a:solidFill>
              <a:effectLst/>
              <a:latin typeface="Open Sans" panose="020B0606030504020204" pitchFamily="34" charset="0"/>
            </a:endParaRPr>
          </a:p>
        </p:txBody>
      </p:sp>
      <p:pic>
        <p:nvPicPr>
          <p:cNvPr id="22530" name="Picture 2" descr="Kuma Kuma Kuma Bear (Manga) Vol. 1">
            <a:extLst>
              <a:ext uri="{FF2B5EF4-FFF2-40B4-BE49-F238E27FC236}">
                <a16:creationId xmlns:a16="http://schemas.microsoft.com/office/drawing/2014/main" id="{CDD0B241-D4BD-4F87-5C9E-2D05EA2206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321" y="2142957"/>
            <a:ext cx="3104601" cy="4385249"/>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My Cat is Such a Weirdo Vol. 1">
            <a:extLst>
              <a:ext uri="{FF2B5EF4-FFF2-40B4-BE49-F238E27FC236}">
                <a16:creationId xmlns:a16="http://schemas.microsoft.com/office/drawing/2014/main" id="{92916D7B-37A8-8203-037D-F1B620272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21" y="2142956"/>
            <a:ext cx="3104601" cy="4385249"/>
          </a:xfrm>
          <a:prstGeom prst="rect">
            <a:avLst/>
          </a:prstGeom>
          <a:noFill/>
          <a:extLst>
            <a:ext uri="{909E8E84-426E-40DD-AFC4-6F175D3DCCD1}">
              <a14:hiddenFill xmlns:a14="http://schemas.microsoft.com/office/drawing/2010/main">
                <a:solidFill>
                  <a:srgbClr val="FFFFFF"/>
                </a:solidFill>
              </a14:hiddenFill>
            </a:ext>
          </a:extLst>
        </p:spPr>
      </p:pic>
      <p:pic>
        <p:nvPicPr>
          <p:cNvPr id="34818" name="Picture 2" descr="Plum Crazy! Tales of a Tiger-Striped Cat Vol. 1">
            <a:extLst>
              <a:ext uri="{FF2B5EF4-FFF2-40B4-BE49-F238E27FC236}">
                <a16:creationId xmlns:a16="http://schemas.microsoft.com/office/drawing/2014/main" id="{5854FE8C-D3FF-40E1-6677-CB57B364A1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321" y="2107095"/>
            <a:ext cx="3104601" cy="4421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161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84C4A-FCF2-11EF-C17F-0C3E2BA61FA2}"/>
              </a:ext>
            </a:extLst>
          </p:cNvPr>
          <p:cNvSpPr>
            <a:spLocks noGrp="1"/>
          </p:cNvSpPr>
          <p:nvPr>
            <p:ph type="title"/>
          </p:nvPr>
        </p:nvSpPr>
        <p:spPr>
          <a:xfrm>
            <a:off x="1" y="753227"/>
            <a:ext cx="10787742" cy="1080940"/>
          </a:xfrm>
        </p:spPr>
        <p:txBody>
          <a:bodyPr>
            <a:normAutofit fontScale="90000"/>
          </a:bodyPr>
          <a:lstStyle/>
          <a:p>
            <a:pPr algn="ctr"/>
            <a:r>
              <a:rPr lang="en-US" sz="4800" dirty="0">
                <a:latin typeface="Apple Chancery" panose="03020702040506060504" pitchFamily="66" charset="-79"/>
                <a:cs typeface="Apple Chancery" panose="03020702040506060504" pitchFamily="66" charset="-79"/>
              </a:rPr>
              <a:t>The Illustrated Fairy Tale Princess Collection (All Ages)</a:t>
            </a:r>
          </a:p>
        </p:txBody>
      </p:sp>
      <p:sp>
        <p:nvSpPr>
          <p:cNvPr id="3" name="Content Placeholder 2">
            <a:extLst>
              <a:ext uri="{FF2B5EF4-FFF2-40B4-BE49-F238E27FC236}">
                <a16:creationId xmlns:a16="http://schemas.microsoft.com/office/drawing/2014/main" id="{547A773F-6823-8548-F3C0-D4AD2FF2D6DF}"/>
              </a:ext>
            </a:extLst>
          </p:cNvPr>
          <p:cNvSpPr>
            <a:spLocks noGrp="1"/>
          </p:cNvSpPr>
          <p:nvPr>
            <p:ph idx="1"/>
          </p:nvPr>
        </p:nvSpPr>
        <p:spPr>
          <a:xfrm>
            <a:off x="4685846" y="2336873"/>
            <a:ext cx="7506154" cy="3599313"/>
          </a:xfrm>
        </p:spPr>
        <p:txBody>
          <a:bodyPr>
            <a:noAutofit/>
          </a:bodyPr>
          <a:lstStyle/>
          <a:p>
            <a:pPr algn="l"/>
            <a:r>
              <a:rPr lang="en-US" b="0" i="0" u="none" strike="noStrike" dirty="0">
                <a:solidFill>
                  <a:srgbClr val="333333"/>
                </a:solidFill>
                <a:effectLst/>
                <a:latin typeface="Open Sans" panose="020B0606030504020204" pitchFamily="34" charset="0"/>
              </a:rPr>
              <a:t>From the familiar to the obscure, these fifteen classic stories are a gateway into a world of magic, danger, and romance. The book includes classics like “Cinderella” and “Sleeping Beauty” and lesser-known tales like “Snow White and Rose Red” and “The Twelve Dancing Princesses.” Each story features a princess, or a girl who becomes a princess through her kindness, determination, or compassion. </a:t>
            </a:r>
          </a:p>
          <a:p>
            <a:pPr algn="l"/>
            <a:r>
              <a:rPr lang="en-US" b="0" i="0" u="none" strike="noStrike" dirty="0">
                <a:solidFill>
                  <a:srgbClr val="333333"/>
                </a:solidFill>
                <a:effectLst/>
                <a:latin typeface="Open Sans" panose="020B0606030504020204" pitchFamily="34" charset="0"/>
              </a:rPr>
              <a:t>The following stories are included in this edition:</a:t>
            </a:r>
            <a:endParaRPr lang="en-US" sz="1200" b="0" i="0" u="none" strike="noStrike" dirty="0">
              <a:solidFill>
                <a:srgbClr val="333333"/>
              </a:solidFill>
              <a:effectLst/>
              <a:latin typeface="Open Sans" panose="020B0606030504020204" pitchFamily="34" charset="0"/>
            </a:endParaRPr>
          </a:p>
          <a:p>
            <a:pPr algn="l"/>
            <a:r>
              <a:rPr lang="en-US" sz="1200" b="0" i="0" u="none" strike="noStrike" dirty="0">
                <a:solidFill>
                  <a:srgbClr val="333333"/>
                </a:solidFill>
                <a:effectLst/>
                <a:latin typeface="Open Sans" panose="020B0606030504020204" pitchFamily="34" charset="0"/>
              </a:rPr>
              <a:t>Beauty and the Beast, Cinderella,</a:t>
            </a:r>
            <a:r>
              <a:rPr lang="en-US" sz="1200" dirty="0">
                <a:solidFill>
                  <a:srgbClr val="333333"/>
                </a:solidFill>
                <a:latin typeface="Open Sans" panose="020B0606030504020204" pitchFamily="34" charset="0"/>
              </a:rPr>
              <a:t> </a:t>
            </a:r>
            <a:r>
              <a:rPr lang="en-US" sz="1200" b="0" i="0" u="none" strike="noStrike" dirty="0">
                <a:solidFill>
                  <a:srgbClr val="333333"/>
                </a:solidFill>
                <a:effectLst/>
                <a:latin typeface="Open Sans" panose="020B0606030504020204" pitchFamily="34" charset="0"/>
              </a:rPr>
              <a:t>The Sleeping Beauty in the Wood, Rapunzel, Snowdrop, Snow-White and Rose-Red, The Frog-Prince, Rumpelstiltskin, The Twelve Dancing Princesses,</a:t>
            </a:r>
            <a:br>
              <a:rPr lang="en-US" sz="1200" b="0" i="0" u="none" strike="noStrike" dirty="0">
                <a:solidFill>
                  <a:srgbClr val="333333"/>
                </a:solidFill>
                <a:effectLst/>
                <a:latin typeface="Open Sans" panose="020B0606030504020204" pitchFamily="34" charset="0"/>
              </a:rPr>
            </a:br>
            <a:r>
              <a:rPr lang="en-US" sz="1200" b="0" i="0" u="none" strike="noStrike" dirty="0">
                <a:solidFill>
                  <a:srgbClr val="333333"/>
                </a:solidFill>
                <a:effectLst/>
                <a:latin typeface="Open Sans" panose="020B0606030504020204" pitchFamily="34" charset="0"/>
              </a:rPr>
              <a:t>The Princess and the Pea, Little Thumbelina, The Little Mermaid, The Snow Queen</a:t>
            </a:r>
            <a:br>
              <a:rPr lang="en-US" sz="1200" b="0" i="0" u="none" strike="noStrike" dirty="0">
                <a:solidFill>
                  <a:srgbClr val="333333"/>
                </a:solidFill>
                <a:effectLst/>
                <a:latin typeface="Open Sans" panose="020B0606030504020204" pitchFamily="34" charset="0"/>
              </a:rPr>
            </a:br>
            <a:r>
              <a:rPr lang="en-US" sz="1200" b="0" i="0" u="none" strike="noStrike" dirty="0">
                <a:solidFill>
                  <a:srgbClr val="333333"/>
                </a:solidFill>
                <a:effectLst/>
                <a:latin typeface="Open Sans" panose="020B0606030504020204" pitchFamily="34" charset="0"/>
              </a:rPr>
              <a:t>The Tale of Princess </a:t>
            </a:r>
            <a:r>
              <a:rPr lang="en-US" sz="1200" b="0" i="0" u="none" strike="noStrike" dirty="0" err="1">
                <a:solidFill>
                  <a:srgbClr val="333333"/>
                </a:solidFill>
                <a:effectLst/>
                <a:latin typeface="Open Sans" panose="020B0606030504020204" pitchFamily="34" charset="0"/>
              </a:rPr>
              <a:t>Kaguya</a:t>
            </a:r>
            <a:r>
              <a:rPr lang="en-US" sz="1200" dirty="0">
                <a:solidFill>
                  <a:srgbClr val="333333"/>
                </a:solidFill>
                <a:latin typeface="Open Sans" panose="020B0606030504020204" pitchFamily="34" charset="0"/>
              </a:rPr>
              <a:t>, </a:t>
            </a:r>
            <a:r>
              <a:rPr lang="en-US" sz="1200" b="0" i="0" u="none" strike="noStrike" dirty="0">
                <a:solidFill>
                  <a:srgbClr val="333333"/>
                </a:solidFill>
                <a:effectLst/>
                <a:latin typeface="Open Sans" panose="020B0606030504020204" pitchFamily="34" charset="0"/>
              </a:rPr>
              <a:t>Aladdin and the Wonderful Lamp</a:t>
            </a:r>
          </a:p>
        </p:txBody>
      </p:sp>
      <p:pic>
        <p:nvPicPr>
          <p:cNvPr id="22530" name="Picture 2" descr="Kuma Kuma Kuma Bear (Manga) Vol. 1">
            <a:extLst>
              <a:ext uri="{FF2B5EF4-FFF2-40B4-BE49-F238E27FC236}">
                <a16:creationId xmlns:a16="http://schemas.microsoft.com/office/drawing/2014/main" id="{CDD0B241-D4BD-4F87-5C9E-2D05EA2206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321" y="2142957"/>
            <a:ext cx="3104601" cy="4385249"/>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My Cat is Such a Weirdo Vol. 1">
            <a:extLst>
              <a:ext uri="{FF2B5EF4-FFF2-40B4-BE49-F238E27FC236}">
                <a16:creationId xmlns:a16="http://schemas.microsoft.com/office/drawing/2014/main" id="{92916D7B-37A8-8203-037D-F1B620272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21" y="2142956"/>
            <a:ext cx="3104601" cy="4385249"/>
          </a:xfrm>
          <a:prstGeom prst="rect">
            <a:avLst/>
          </a:prstGeom>
          <a:noFill/>
          <a:extLst>
            <a:ext uri="{909E8E84-426E-40DD-AFC4-6F175D3DCCD1}">
              <a14:hiddenFill xmlns:a14="http://schemas.microsoft.com/office/drawing/2010/main">
                <a:solidFill>
                  <a:srgbClr val="FFFFFF"/>
                </a:solidFill>
              </a14:hiddenFill>
            </a:ext>
          </a:extLst>
        </p:spPr>
      </p:pic>
      <p:pic>
        <p:nvPicPr>
          <p:cNvPr id="35842" name="Picture 2" descr="The Illustrated Fairy Tale Princess Collection">
            <a:extLst>
              <a:ext uri="{FF2B5EF4-FFF2-40B4-BE49-F238E27FC236}">
                <a16:creationId xmlns:a16="http://schemas.microsoft.com/office/drawing/2014/main" id="{F5915FB4-A022-CBFA-2B40-2DC86D4CAA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321" y="2142955"/>
            <a:ext cx="3104601" cy="4385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1022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84C4A-FCF2-11EF-C17F-0C3E2BA61FA2}"/>
              </a:ext>
            </a:extLst>
          </p:cNvPr>
          <p:cNvSpPr>
            <a:spLocks noGrp="1"/>
          </p:cNvSpPr>
          <p:nvPr>
            <p:ph type="title"/>
          </p:nvPr>
        </p:nvSpPr>
        <p:spPr/>
        <p:txBody>
          <a:bodyPr>
            <a:normAutofit/>
          </a:bodyPr>
          <a:lstStyle/>
          <a:p>
            <a:pPr algn="ctr"/>
            <a:r>
              <a:rPr lang="en-US" sz="4800" dirty="0">
                <a:latin typeface="Apple Chancery" panose="03020702040506060504" pitchFamily="66" charset="-79"/>
                <a:cs typeface="Apple Chancery" panose="03020702040506060504" pitchFamily="66" charset="-79"/>
              </a:rPr>
              <a:t>In this Corner of the World (13+)</a:t>
            </a:r>
          </a:p>
        </p:txBody>
      </p:sp>
      <p:sp>
        <p:nvSpPr>
          <p:cNvPr id="3" name="Content Placeholder 2">
            <a:extLst>
              <a:ext uri="{FF2B5EF4-FFF2-40B4-BE49-F238E27FC236}">
                <a16:creationId xmlns:a16="http://schemas.microsoft.com/office/drawing/2014/main" id="{547A773F-6823-8548-F3C0-D4AD2FF2D6DF}"/>
              </a:ext>
            </a:extLst>
          </p:cNvPr>
          <p:cNvSpPr>
            <a:spLocks noGrp="1"/>
          </p:cNvSpPr>
          <p:nvPr>
            <p:ph idx="1"/>
          </p:nvPr>
        </p:nvSpPr>
        <p:spPr>
          <a:xfrm>
            <a:off x="4685846" y="2336873"/>
            <a:ext cx="7506154" cy="3599313"/>
          </a:xfrm>
        </p:spPr>
        <p:txBody>
          <a:bodyPr>
            <a:normAutofit/>
          </a:bodyPr>
          <a:lstStyle/>
          <a:p>
            <a:r>
              <a:rPr lang="en-US" b="0" i="0" u="none" strike="noStrike" dirty="0">
                <a:solidFill>
                  <a:srgbClr val="333333"/>
                </a:solidFill>
                <a:effectLst/>
                <a:latin typeface="Open Sans" panose="020B0606030504020204" pitchFamily="34" charset="0"/>
              </a:rPr>
              <a:t>1940s Hiroshima. </a:t>
            </a:r>
            <a:r>
              <a:rPr lang="en-US" b="0" i="0" u="none" strike="noStrike" dirty="0" err="1">
                <a:solidFill>
                  <a:srgbClr val="333333"/>
                </a:solidFill>
                <a:effectLst/>
                <a:latin typeface="Open Sans" panose="020B0606030504020204" pitchFamily="34" charset="0"/>
              </a:rPr>
              <a:t>Suzu</a:t>
            </a:r>
            <a:r>
              <a:rPr lang="en-US" b="0" i="0" u="none" strike="noStrike" dirty="0">
                <a:solidFill>
                  <a:srgbClr val="333333"/>
                </a:solidFill>
                <a:effectLst/>
                <a:latin typeface="Open Sans" panose="020B0606030504020204" pitchFamily="34" charset="0"/>
              </a:rPr>
              <a:t>, a young bride, leaves her home to join her new husband, a member of the Japanese navy, at a military base in the port city of Kure. Confronted with the challenges of a new life, </a:t>
            </a:r>
            <a:r>
              <a:rPr lang="en-US" b="0" i="0" u="none" strike="noStrike" dirty="0" err="1">
                <a:solidFill>
                  <a:srgbClr val="333333"/>
                </a:solidFill>
                <a:effectLst/>
                <a:latin typeface="Open Sans" panose="020B0606030504020204" pitchFamily="34" charset="0"/>
              </a:rPr>
              <a:t>Suzu</a:t>
            </a:r>
            <a:r>
              <a:rPr lang="en-US" b="0" i="0" u="none" strike="noStrike" dirty="0">
                <a:solidFill>
                  <a:srgbClr val="333333"/>
                </a:solidFill>
                <a:effectLst/>
                <a:latin typeface="Open Sans" panose="020B0606030504020204" pitchFamily="34" charset="0"/>
              </a:rPr>
              <a:t> must also come to grips with a world at war and her beautiful home collapsing around her. Unwilling to give up hope, </a:t>
            </a:r>
            <a:r>
              <a:rPr lang="en-US" b="0" i="0" u="none" strike="noStrike" dirty="0" err="1">
                <a:solidFill>
                  <a:srgbClr val="333333"/>
                </a:solidFill>
                <a:effectLst/>
                <a:latin typeface="Open Sans" panose="020B0606030504020204" pitchFamily="34" charset="0"/>
              </a:rPr>
              <a:t>Suzu</a:t>
            </a:r>
            <a:r>
              <a:rPr lang="en-US" b="0" i="0" u="none" strike="noStrike" dirty="0">
                <a:solidFill>
                  <a:srgbClr val="333333"/>
                </a:solidFill>
                <a:effectLst/>
                <a:latin typeface="Open Sans" panose="020B0606030504020204" pitchFamily="34" charset="0"/>
              </a:rPr>
              <a:t> holds on to happiness to persevere through the trials of war.</a:t>
            </a:r>
            <a:endParaRPr lang="en-US" dirty="0"/>
          </a:p>
        </p:txBody>
      </p:sp>
      <p:pic>
        <p:nvPicPr>
          <p:cNvPr id="1028" name="Picture 4" descr="In this Corner of the World (Omnibus Collection)">
            <a:extLst>
              <a:ext uri="{FF2B5EF4-FFF2-40B4-BE49-F238E27FC236}">
                <a16:creationId xmlns:a16="http://schemas.microsoft.com/office/drawing/2014/main" id="{32CF901E-9670-004D-38D5-77F496485F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321" y="2093364"/>
            <a:ext cx="3239625" cy="4545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819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84C4A-FCF2-11EF-C17F-0C3E2BA61FA2}"/>
              </a:ext>
            </a:extLst>
          </p:cNvPr>
          <p:cNvSpPr>
            <a:spLocks noGrp="1"/>
          </p:cNvSpPr>
          <p:nvPr>
            <p:ph type="title"/>
          </p:nvPr>
        </p:nvSpPr>
        <p:spPr>
          <a:xfrm>
            <a:off x="195943" y="753227"/>
            <a:ext cx="10098237" cy="1080940"/>
          </a:xfrm>
        </p:spPr>
        <p:txBody>
          <a:bodyPr>
            <a:normAutofit/>
          </a:bodyPr>
          <a:lstStyle/>
          <a:p>
            <a:pPr algn="ctr"/>
            <a:r>
              <a:rPr lang="en-US" sz="4800" dirty="0">
                <a:latin typeface="Apple Chancery" panose="03020702040506060504" pitchFamily="66" charset="-79"/>
                <a:cs typeface="Apple Chancery" panose="03020702040506060504" pitchFamily="66" charset="-79"/>
              </a:rPr>
              <a:t>Coral’s Reef Vol. 1 (10+)</a:t>
            </a:r>
          </a:p>
        </p:txBody>
      </p:sp>
      <p:sp>
        <p:nvSpPr>
          <p:cNvPr id="3" name="Content Placeholder 2">
            <a:extLst>
              <a:ext uri="{FF2B5EF4-FFF2-40B4-BE49-F238E27FC236}">
                <a16:creationId xmlns:a16="http://schemas.microsoft.com/office/drawing/2014/main" id="{547A773F-6823-8548-F3C0-D4AD2FF2D6DF}"/>
              </a:ext>
            </a:extLst>
          </p:cNvPr>
          <p:cNvSpPr>
            <a:spLocks noGrp="1"/>
          </p:cNvSpPr>
          <p:nvPr>
            <p:ph idx="1"/>
          </p:nvPr>
        </p:nvSpPr>
        <p:spPr>
          <a:xfrm>
            <a:off x="4685846" y="2336873"/>
            <a:ext cx="7506154" cy="3599313"/>
          </a:xfrm>
        </p:spPr>
        <p:txBody>
          <a:bodyPr>
            <a:noAutofit/>
          </a:bodyPr>
          <a:lstStyle/>
          <a:p>
            <a:pPr algn="l"/>
            <a:r>
              <a:rPr lang="en-US" b="0" i="0" u="none" strike="noStrike" dirty="0">
                <a:solidFill>
                  <a:srgbClr val="333333"/>
                </a:solidFill>
                <a:effectLst/>
                <a:latin typeface="Open Sans" panose="020B0606030504020204" pitchFamily="34" charset="0"/>
              </a:rPr>
              <a:t>Meet Coral, a sweet-natured girl who lives with her parents, kid sister Maki, and pet sea otter in the seaside town of Reef Beach. She’s no different than any other teenager—except like all inhabitants of New Lemuria, she’s not quite human. Coral is a sea sprite, and when not at school, or helping out in her mom’s dress shop, or hanging out with friends, she’s out catching waves on her beloved surfboard. But Coral’s life is about to turn upside down once dreamy fire ifrit, Nick Inferno, comes to town. How can she </a:t>
            </a:r>
            <a:r>
              <a:rPr lang="en-US" b="0" i="1" u="none" strike="noStrike" dirty="0">
                <a:solidFill>
                  <a:srgbClr val="333333"/>
                </a:solidFill>
                <a:effectLst/>
                <a:latin typeface="Open Sans" panose="020B0606030504020204" pitchFamily="34" charset="0"/>
              </a:rPr>
              <a:t>not </a:t>
            </a:r>
            <a:r>
              <a:rPr lang="en-US" b="0" i="0" u="none" strike="noStrike" dirty="0">
                <a:solidFill>
                  <a:srgbClr val="333333"/>
                </a:solidFill>
                <a:effectLst/>
                <a:latin typeface="Open Sans" panose="020B0606030504020204" pitchFamily="34" charset="0"/>
              </a:rPr>
              <a:t>crush on this boy who is literally burning hot?!</a:t>
            </a:r>
          </a:p>
        </p:txBody>
      </p:sp>
      <p:pic>
        <p:nvPicPr>
          <p:cNvPr id="22530" name="Picture 2" descr="Kuma Kuma Kuma Bear (Manga) Vol. 1">
            <a:extLst>
              <a:ext uri="{FF2B5EF4-FFF2-40B4-BE49-F238E27FC236}">
                <a16:creationId xmlns:a16="http://schemas.microsoft.com/office/drawing/2014/main" id="{CDD0B241-D4BD-4F87-5C9E-2D05EA2206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321" y="2142957"/>
            <a:ext cx="3104601" cy="4385249"/>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My Cat is Such a Weirdo Vol. 1">
            <a:extLst>
              <a:ext uri="{FF2B5EF4-FFF2-40B4-BE49-F238E27FC236}">
                <a16:creationId xmlns:a16="http://schemas.microsoft.com/office/drawing/2014/main" id="{92916D7B-37A8-8203-037D-F1B620272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21" y="2142956"/>
            <a:ext cx="3104601" cy="4385249"/>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2" descr="Coral’s Reef Vol. 1">
            <a:extLst>
              <a:ext uri="{FF2B5EF4-FFF2-40B4-BE49-F238E27FC236}">
                <a16:creationId xmlns:a16="http://schemas.microsoft.com/office/drawing/2014/main" id="{07B147F8-8C19-A04F-EC6B-BAC2F510F0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321" y="2142955"/>
            <a:ext cx="3104602" cy="438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108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84C4A-FCF2-11EF-C17F-0C3E2BA61FA2}"/>
              </a:ext>
            </a:extLst>
          </p:cNvPr>
          <p:cNvSpPr>
            <a:spLocks noGrp="1"/>
          </p:cNvSpPr>
          <p:nvPr>
            <p:ph type="title"/>
          </p:nvPr>
        </p:nvSpPr>
        <p:spPr>
          <a:xfrm>
            <a:off x="195943" y="753227"/>
            <a:ext cx="10098237" cy="1080940"/>
          </a:xfrm>
        </p:spPr>
        <p:txBody>
          <a:bodyPr>
            <a:normAutofit/>
          </a:bodyPr>
          <a:lstStyle/>
          <a:p>
            <a:pPr algn="ctr"/>
            <a:r>
              <a:rPr lang="en-US" sz="4800" dirty="0">
                <a:latin typeface="Apple Chancery" panose="03020702040506060504" pitchFamily="66" charset="-79"/>
                <a:cs typeface="Apple Chancery" panose="03020702040506060504" pitchFamily="66" charset="-79"/>
              </a:rPr>
              <a:t>Creepy Cat Vol. 1 (10+)</a:t>
            </a:r>
          </a:p>
        </p:txBody>
      </p:sp>
      <p:sp>
        <p:nvSpPr>
          <p:cNvPr id="3" name="Content Placeholder 2">
            <a:extLst>
              <a:ext uri="{FF2B5EF4-FFF2-40B4-BE49-F238E27FC236}">
                <a16:creationId xmlns:a16="http://schemas.microsoft.com/office/drawing/2014/main" id="{547A773F-6823-8548-F3C0-D4AD2FF2D6DF}"/>
              </a:ext>
            </a:extLst>
          </p:cNvPr>
          <p:cNvSpPr>
            <a:spLocks noGrp="1"/>
          </p:cNvSpPr>
          <p:nvPr>
            <p:ph idx="1"/>
          </p:nvPr>
        </p:nvSpPr>
        <p:spPr>
          <a:xfrm>
            <a:off x="4685846" y="2336873"/>
            <a:ext cx="7506154" cy="3599313"/>
          </a:xfrm>
        </p:spPr>
        <p:txBody>
          <a:bodyPr>
            <a:noAutofit/>
          </a:bodyPr>
          <a:lstStyle/>
          <a:p>
            <a:pPr algn="l"/>
            <a:r>
              <a:rPr lang="en-US" b="0" i="0" u="none" strike="noStrike" dirty="0">
                <a:solidFill>
                  <a:srgbClr val="333333"/>
                </a:solidFill>
                <a:effectLst/>
                <a:latin typeface="Open Sans" panose="020B0606030504020204" pitchFamily="34" charset="0"/>
              </a:rPr>
              <a:t>Flora moves into a mysterious mansion and finds it inhabited by a strange creature—Creepy Cat! Thus begins her strange and sometimes dangerous life with a feline roommate. This Gothic comedy brings the chuckles…and the chills!</a:t>
            </a:r>
          </a:p>
          <a:p>
            <a:pPr marL="0" indent="0">
              <a:buNone/>
            </a:pPr>
            <a:endParaRPr lang="en-US" b="0" i="0" u="none" strike="noStrike" dirty="0">
              <a:solidFill>
                <a:srgbClr val="333333"/>
              </a:solidFill>
              <a:effectLst/>
              <a:latin typeface="Open Sans" panose="020B0606030504020204" pitchFamily="34" charset="0"/>
            </a:endParaRPr>
          </a:p>
        </p:txBody>
      </p:sp>
      <p:pic>
        <p:nvPicPr>
          <p:cNvPr id="22530" name="Picture 2" descr="Kuma Kuma Kuma Bear (Manga) Vol. 1">
            <a:extLst>
              <a:ext uri="{FF2B5EF4-FFF2-40B4-BE49-F238E27FC236}">
                <a16:creationId xmlns:a16="http://schemas.microsoft.com/office/drawing/2014/main" id="{CDD0B241-D4BD-4F87-5C9E-2D05EA2206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321" y="2142957"/>
            <a:ext cx="3104601" cy="4385249"/>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My Cat is Such a Weirdo Vol. 1">
            <a:extLst>
              <a:ext uri="{FF2B5EF4-FFF2-40B4-BE49-F238E27FC236}">
                <a16:creationId xmlns:a16="http://schemas.microsoft.com/office/drawing/2014/main" id="{92916D7B-37A8-8203-037D-F1B620272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21" y="2142956"/>
            <a:ext cx="3104601" cy="4385249"/>
          </a:xfrm>
          <a:prstGeom prst="rect">
            <a:avLst/>
          </a:prstGeom>
          <a:noFill/>
          <a:extLst>
            <a:ext uri="{909E8E84-426E-40DD-AFC4-6F175D3DCCD1}">
              <a14:hiddenFill xmlns:a14="http://schemas.microsoft.com/office/drawing/2010/main">
                <a:solidFill>
                  <a:srgbClr val="FFFFFF"/>
                </a:solidFill>
              </a14:hiddenFill>
            </a:ext>
          </a:extLst>
        </p:spPr>
      </p:pic>
      <p:pic>
        <p:nvPicPr>
          <p:cNvPr id="30722" name="Picture 2" descr="Wonder Cat Kyuu-chan Vol. 1">
            <a:extLst>
              <a:ext uri="{FF2B5EF4-FFF2-40B4-BE49-F238E27FC236}">
                <a16:creationId xmlns:a16="http://schemas.microsoft.com/office/drawing/2014/main" id="{BEF54EBD-EB79-5DD2-D3C7-FB9CEB1755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321" y="2142955"/>
            <a:ext cx="3104601" cy="4385249"/>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Creepy Cat Vol. 1">
            <a:extLst>
              <a:ext uri="{FF2B5EF4-FFF2-40B4-BE49-F238E27FC236}">
                <a16:creationId xmlns:a16="http://schemas.microsoft.com/office/drawing/2014/main" id="{BBD55EC7-97D0-4865-4257-074BB6C297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321" y="2139399"/>
            <a:ext cx="3104601" cy="4385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452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84C4A-FCF2-11EF-C17F-0C3E2BA61FA2}"/>
              </a:ext>
            </a:extLst>
          </p:cNvPr>
          <p:cNvSpPr>
            <a:spLocks noGrp="1"/>
          </p:cNvSpPr>
          <p:nvPr>
            <p:ph type="title"/>
          </p:nvPr>
        </p:nvSpPr>
        <p:spPr>
          <a:xfrm>
            <a:off x="195943" y="753227"/>
            <a:ext cx="10098237" cy="1080940"/>
          </a:xfrm>
        </p:spPr>
        <p:txBody>
          <a:bodyPr>
            <a:normAutofit/>
          </a:bodyPr>
          <a:lstStyle/>
          <a:p>
            <a:pPr algn="ctr"/>
            <a:r>
              <a:rPr lang="en-US" sz="4800" dirty="0">
                <a:latin typeface="Apple Chancery" panose="03020702040506060504" pitchFamily="66" charset="-79"/>
                <a:cs typeface="Apple Chancery" panose="03020702040506060504" pitchFamily="66" charset="-79"/>
              </a:rPr>
              <a:t>Wonder Cat </a:t>
            </a:r>
            <a:r>
              <a:rPr lang="en-US" sz="4800" dirty="0" err="1">
                <a:latin typeface="Apple Chancery" panose="03020702040506060504" pitchFamily="66" charset="-79"/>
                <a:cs typeface="Apple Chancery" panose="03020702040506060504" pitchFamily="66" charset="-79"/>
              </a:rPr>
              <a:t>Kyuu-chan</a:t>
            </a:r>
            <a:r>
              <a:rPr lang="en-US" sz="4800" dirty="0">
                <a:latin typeface="Apple Chancery" panose="03020702040506060504" pitchFamily="66" charset="-79"/>
                <a:cs typeface="Apple Chancery" panose="03020702040506060504" pitchFamily="66" charset="-79"/>
              </a:rPr>
              <a:t> Vol. 1 (10+)</a:t>
            </a:r>
          </a:p>
        </p:txBody>
      </p:sp>
      <p:sp>
        <p:nvSpPr>
          <p:cNvPr id="3" name="Content Placeholder 2">
            <a:extLst>
              <a:ext uri="{FF2B5EF4-FFF2-40B4-BE49-F238E27FC236}">
                <a16:creationId xmlns:a16="http://schemas.microsoft.com/office/drawing/2014/main" id="{547A773F-6823-8548-F3C0-D4AD2FF2D6DF}"/>
              </a:ext>
            </a:extLst>
          </p:cNvPr>
          <p:cNvSpPr>
            <a:spLocks noGrp="1"/>
          </p:cNvSpPr>
          <p:nvPr>
            <p:ph idx="1"/>
          </p:nvPr>
        </p:nvSpPr>
        <p:spPr>
          <a:xfrm>
            <a:off x="4685846" y="2336873"/>
            <a:ext cx="7506154" cy="3599313"/>
          </a:xfrm>
        </p:spPr>
        <p:txBody>
          <a:bodyPr>
            <a:noAutofit/>
          </a:bodyPr>
          <a:lstStyle/>
          <a:p>
            <a:pPr algn="l"/>
            <a:r>
              <a:rPr lang="en-US" b="0" i="0" u="none" strike="noStrike" dirty="0">
                <a:solidFill>
                  <a:srgbClr val="333333"/>
                </a:solidFill>
                <a:effectLst/>
                <a:latin typeface="Open Sans" panose="020B0606030504020204" pitchFamily="34" charset="0"/>
              </a:rPr>
              <a:t>There’s more to this kitty than meets the eye! </a:t>
            </a:r>
            <a:r>
              <a:rPr lang="en-US" b="0" i="0" u="none" strike="noStrike" dirty="0" err="1">
                <a:solidFill>
                  <a:srgbClr val="333333"/>
                </a:solidFill>
                <a:effectLst/>
                <a:latin typeface="Open Sans" panose="020B0606030504020204" pitchFamily="34" charset="0"/>
              </a:rPr>
              <a:t>Kyuu-chan</a:t>
            </a:r>
            <a:r>
              <a:rPr lang="en-US" b="0" i="0" u="none" strike="noStrike" dirty="0">
                <a:solidFill>
                  <a:srgbClr val="333333"/>
                </a:solidFill>
                <a:effectLst/>
                <a:latin typeface="Open Sans" panose="020B0606030504020204" pitchFamily="34" charset="0"/>
              </a:rPr>
              <a:t> loves snacks, cuddles, and bow ties, but most of all loves Hinata, the young professional who adopted this mischievous wonder cat into his home. As the two adjust to life together, they discover that they have a lot to learn from each other. The ordinary and the extraordinary live side by side in this delightful slice-of-life manga!</a:t>
            </a:r>
          </a:p>
        </p:txBody>
      </p:sp>
      <p:pic>
        <p:nvPicPr>
          <p:cNvPr id="22530" name="Picture 2" descr="Kuma Kuma Kuma Bear (Manga) Vol. 1">
            <a:extLst>
              <a:ext uri="{FF2B5EF4-FFF2-40B4-BE49-F238E27FC236}">
                <a16:creationId xmlns:a16="http://schemas.microsoft.com/office/drawing/2014/main" id="{CDD0B241-D4BD-4F87-5C9E-2D05EA2206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321" y="2142957"/>
            <a:ext cx="3104601" cy="4385249"/>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My Cat is Such a Weirdo Vol. 1">
            <a:extLst>
              <a:ext uri="{FF2B5EF4-FFF2-40B4-BE49-F238E27FC236}">
                <a16:creationId xmlns:a16="http://schemas.microsoft.com/office/drawing/2014/main" id="{92916D7B-37A8-8203-037D-F1B620272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21" y="2142956"/>
            <a:ext cx="3104601" cy="4385249"/>
          </a:xfrm>
          <a:prstGeom prst="rect">
            <a:avLst/>
          </a:prstGeom>
          <a:noFill/>
          <a:extLst>
            <a:ext uri="{909E8E84-426E-40DD-AFC4-6F175D3DCCD1}">
              <a14:hiddenFill xmlns:a14="http://schemas.microsoft.com/office/drawing/2010/main">
                <a:solidFill>
                  <a:srgbClr val="FFFFFF"/>
                </a:solidFill>
              </a14:hiddenFill>
            </a:ext>
          </a:extLst>
        </p:spPr>
      </p:pic>
      <p:pic>
        <p:nvPicPr>
          <p:cNvPr id="30722" name="Picture 2" descr="Wonder Cat Kyuu-chan Vol. 1">
            <a:extLst>
              <a:ext uri="{FF2B5EF4-FFF2-40B4-BE49-F238E27FC236}">
                <a16:creationId xmlns:a16="http://schemas.microsoft.com/office/drawing/2014/main" id="{BEF54EBD-EB79-5DD2-D3C7-FB9CEB1755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321" y="2142955"/>
            <a:ext cx="3104601" cy="4385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282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84C4A-FCF2-11EF-C17F-0C3E2BA61FA2}"/>
              </a:ext>
            </a:extLst>
          </p:cNvPr>
          <p:cNvSpPr>
            <a:spLocks noGrp="1"/>
          </p:cNvSpPr>
          <p:nvPr>
            <p:ph type="title"/>
          </p:nvPr>
        </p:nvSpPr>
        <p:spPr/>
        <p:txBody>
          <a:bodyPr>
            <a:normAutofit/>
          </a:bodyPr>
          <a:lstStyle/>
          <a:p>
            <a:pPr algn="ctr"/>
            <a:r>
              <a:rPr lang="en-US" sz="4800" dirty="0">
                <a:latin typeface="Apple Chancery" panose="03020702040506060504" pitchFamily="66" charset="-79"/>
                <a:cs typeface="Apple Chancery" panose="03020702040506060504" pitchFamily="66" charset="-79"/>
              </a:rPr>
              <a:t>Skip to Loafer Vol. 1 (13+)</a:t>
            </a:r>
          </a:p>
        </p:txBody>
      </p:sp>
      <p:sp>
        <p:nvSpPr>
          <p:cNvPr id="3" name="Content Placeholder 2">
            <a:extLst>
              <a:ext uri="{FF2B5EF4-FFF2-40B4-BE49-F238E27FC236}">
                <a16:creationId xmlns:a16="http://schemas.microsoft.com/office/drawing/2014/main" id="{547A773F-6823-8548-F3C0-D4AD2FF2D6DF}"/>
              </a:ext>
            </a:extLst>
          </p:cNvPr>
          <p:cNvSpPr>
            <a:spLocks noGrp="1"/>
          </p:cNvSpPr>
          <p:nvPr>
            <p:ph idx="1"/>
          </p:nvPr>
        </p:nvSpPr>
        <p:spPr>
          <a:xfrm>
            <a:off x="4685846" y="2336873"/>
            <a:ext cx="7506154" cy="3599313"/>
          </a:xfrm>
        </p:spPr>
        <p:txBody>
          <a:bodyPr>
            <a:noAutofit/>
          </a:bodyPr>
          <a:lstStyle/>
          <a:p>
            <a:pPr algn="l"/>
            <a:r>
              <a:rPr lang="en-US" b="0" i="0" u="none" strike="noStrike" dirty="0">
                <a:solidFill>
                  <a:srgbClr val="333333"/>
                </a:solidFill>
                <a:effectLst/>
                <a:latin typeface="Open Sans" panose="020B0606030504020204" pitchFamily="34" charset="0"/>
              </a:rPr>
              <a:t>Excellent student </a:t>
            </a:r>
            <a:r>
              <a:rPr lang="en-US" b="0" i="0" u="none" strike="noStrike" dirty="0" err="1">
                <a:solidFill>
                  <a:srgbClr val="333333"/>
                </a:solidFill>
                <a:effectLst/>
                <a:latin typeface="Open Sans" panose="020B0606030504020204" pitchFamily="34" charset="0"/>
              </a:rPr>
              <a:t>Iwakura</a:t>
            </a:r>
            <a:r>
              <a:rPr lang="en-US" b="0" i="0" u="none" strike="noStrike" dirty="0">
                <a:solidFill>
                  <a:srgbClr val="333333"/>
                </a:solidFill>
                <a:effectLst/>
                <a:latin typeface="Open Sans" panose="020B0606030504020204" pitchFamily="34" charset="0"/>
              </a:rPr>
              <a:t> Mitsumi has always dreamt about leaving her small town, going to a prestigious university, and making positive change in the world. But she’s so focused on reaching her goals that she’s not prepared for the very different (and overwhelming) city life that awaits her in a Tokyo high school. Luckily, she makes fast friends with </a:t>
            </a:r>
            <a:r>
              <a:rPr lang="en-US" b="0" i="0" u="none" strike="noStrike" dirty="0" err="1">
                <a:solidFill>
                  <a:srgbClr val="333333"/>
                </a:solidFill>
                <a:effectLst/>
                <a:latin typeface="Open Sans" panose="020B0606030504020204" pitchFamily="34" charset="0"/>
              </a:rPr>
              <a:t>Shima</a:t>
            </a:r>
            <a:r>
              <a:rPr lang="en-US" b="0" i="0" u="none" strike="noStrike" dirty="0">
                <a:solidFill>
                  <a:srgbClr val="333333"/>
                </a:solidFill>
                <a:effectLst/>
                <a:latin typeface="Open Sans" panose="020B0606030504020204" pitchFamily="34" charset="0"/>
              </a:rPr>
              <a:t> </a:t>
            </a:r>
            <a:r>
              <a:rPr lang="en-US" b="0" i="0" u="none" strike="noStrike" dirty="0" err="1">
                <a:solidFill>
                  <a:srgbClr val="333333"/>
                </a:solidFill>
                <a:effectLst/>
                <a:latin typeface="Open Sans" panose="020B0606030504020204" pitchFamily="34" charset="0"/>
              </a:rPr>
              <a:t>Sousuke</a:t>
            </a:r>
            <a:r>
              <a:rPr lang="en-US" b="0" i="0" u="none" strike="noStrike" dirty="0">
                <a:solidFill>
                  <a:srgbClr val="333333"/>
                </a:solidFill>
                <a:effectLst/>
                <a:latin typeface="Open Sans" panose="020B0606030504020204" pitchFamily="34" charset="0"/>
              </a:rPr>
              <a:t>, a handsome classmate who’s as laid-back as she is over-prepared. Can this naive country girl make it big in Tokyo with </a:t>
            </a:r>
            <a:r>
              <a:rPr lang="en-US" b="0" i="0" u="none" strike="noStrike" dirty="0" err="1">
                <a:solidFill>
                  <a:srgbClr val="333333"/>
                </a:solidFill>
                <a:effectLst/>
                <a:latin typeface="Open Sans" panose="020B0606030504020204" pitchFamily="34" charset="0"/>
              </a:rPr>
              <a:t>Sousuke</a:t>
            </a:r>
            <a:r>
              <a:rPr lang="en-US" b="0" i="0" u="none" strike="noStrike" dirty="0">
                <a:solidFill>
                  <a:srgbClr val="333333"/>
                </a:solidFill>
                <a:effectLst/>
                <a:latin typeface="Open Sans" panose="020B0606030504020204" pitchFamily="34" charset="0"/>
              </a:rPr>
              <a:t> by her side? </a:t>
            </a:r>
          </a:p>
        </p:txBody>
      </p:sp>
      <p:pic>
        <p:nvPicPr>
          <p:cNvPr id="4100" name="Picture 4" descr="Skip and Loafer Vol. 1">
            <a:extLst>
              <a:ext uri="{FF2B5EF4-FFF2-40B4-BE49-F238E27FC236}">
                <a16:creationId xmlns:a16="http://schemas.microsoft.com/office/drawing/2014/main" id="{48725E7D-3A20-9E41-B746-F0547E747A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321" y="2171902"/>
            <a:ext cx="3133202" cy="4461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606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84C4A-FCF2-11EF-C17F-0C3E2BA61FA2}"/>
              </a:ext>
            </a:extLst>
          </p:cNvPr>
          <p:cNvSpPr>
            <a:spLocks noGrp="1"/>
          </p:cNvSpPr>
          <p:nvPr>
            <p:ph type="title"/>
          </p:nvPr>
        </p:nvSpPr>
        <p:spPr/>
        <p:txBody>
          <a:bodyPr>
            <a:normAutofit fontScale="90000"/>
          </a:bodyPr>
          <a:lstStyle/>
          <a:p>
            <a:pPr algn="ctr"/>
            <a:r>
              <a:rPr lang="en-US" sz="4800" dirty="0">
                <a:latin typeface="Apple Chancery" panose="03020702040506060504" pitchFamily="66" charset="-79"/>
                <a:cs typeface="Apple Chancery" panose="03020702040506060504" pitchFamily="66" charset="-79"/>
              </a:rPr>
              <a:t>My Next Life as a Villainess: All Routes Lead to Doom! Vol. 1 (13+)</a:t>
            </a:r>
          </a:p>
        </p:txBody>
      </p:sp>
      <p:sp>
        <p:nvSpPr>
          <p:cNvPr id="3" name="Content Placeholder 2">
            <a:extLst>
              <a:ext uri="{FF2B5EF4-FFF2-40B4-BE49-F238E27FC236}">
                <a16:creationId xmlns:a16="http://schemas.microsoft.com/office/drawing/2014/main" id="{547A773F-6823-8548-F3C0-D4AD2FF2D6DF}"/>
              </a:ext>
            </a:extLst>
          </p:cNvPr>
          <p:cNvSpPr>
            <a:spLocks noGrp="1"/>
          </p:cNvSpPr>
          <p:nvPr>
            <p:ph idx="1"/>
          </p:nvPr>
        </p:nvSpPr>
        <p:spPr>
          <a:xfrm>
            <a:off x="4685846" y="2336873"/>
            <a:ext cx="7506154" cy="3599313"/>
          </a:xfrm>
        </p:spPr>
        <p:txBody>
          <a:bodyPr>
            <a:noAutofit/>
          </a:bodyPr>
          <a:lstStyle/>
          <a:p>
            <a:pPr algn="l"/>
            <a:r>
              <a:rPr lang="en-US" b="0" i="0" u="none" strike="noStrike" dirty="0">
                <a:solidFill>
                  <a:srgbClr val="333333"/>
                </a:solidFill>
                <a:effectLst/>
                <a:latin typeface="Open Sans" panose="020B0606030504020204" pitchFamily="34" charset="0"/>
              </a:rPr>
              <a:t>A high school girl is stunned to find herself reincarnated as the conniving villainess from her favorite dating sim game, Fortune Lover. Now, as Catarina Claes, the impossibly rich and spoiled daughter of a Duke, her new life seems to perfectly sync up with the world of the game. This means big trouble! No matter how the game turned out, there were only two fates for Catarina: exile or death!</a:t>
            </a:r>
          </a:p>
        </p:txBody>
      </p:sp>
      <p:pic>
        <p:nvPicPr>
          <p:cNvPr id="6148" name="Picture 4" descr="My Next Life as a Villainess: All Routes Lead to Doom! (Manga) Vol. 1">
            <a:extLst>
              <a:ext uri="{FF2B5EF4-FFF2-40B4-BE49-F238E27FC236}">
                <a16:creationId xmlns:a16="http://schemas.microsoft.com/office/drawing/2014/main" id="{B998BF51-BD94-16D7-A1B6-8344B2AB28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321" y="2191474"/>
            <a:ext cx="3093026" cy="4359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7981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84C4A-FCF2-11EF-C17F-0C3E2BA61FA2}"/>
              </a:ext>
            </a:extLst>
          </p:cNvPr>
          <p:cNvSpPr>
            <a:spLocks noGrp="1"/>
          </p:cNvSpPr>
          <p:nvPr>
            <p:ph type="title"/>
          </p:nvPr>
        </p:nvSpPr>
        <p:spPr/>
        <p:txBody>
          <a:bodyPr>
            <a:normAutofit/>
          </a:bodyPr>
          <a:lstStyle/>
          <a:p>
            <a:pPr algn="ctr"/>
            <a:r>
              <a:rPr lang="en-US" sz="4800" dirty="0" err="1">
                <a:latin typeface="Apple Chancery" panose="03020702040506060504" pitchFamily="66" charset="-79"/>
                <a:cs typeface="Apple Chancery" panose="03020702040506060504" pitchFamily="66" charset="-79"/>
              </a:rPr>
              <a:t>Toradora</a:t>
            </a:r>
            <a:r>
              <a:rPr lang="en-US" sz="4800" dirty="0">
                <a:latin typeface="Apple Chancery" panose="03020702040506060504" pitchFamily="66" charset="-79"/>
                <a:cs typeface="Apple Chancery" panose="03020702040506060504" pitchFamily="66" charset="-79"/>
              </a:rPr>
              <a:t>! (Light Novel) Vol. 1 (13+)</a:t>
            </a:r>
          </a:p>
        </p:txBody>
      </p:sp>
      <p:sp>
        <p:nvSpPr>
          <p:cNvPr id="3" name="Content Placeholder 2">
            <a:extLst>
              <a:ext uri="{FF2B5EF4-FFF2-40B4-BE49-F238E27FC236}">
                <a16:creationId xmlns:a16="http://schemas.microsoft.com/office/drawing/2014/main" id="{547A773F-6823-8548-F3C0-D4AD2FF2D6DF}"/>
              </a:ext>
            </a:extLst>
          </p:cNvPr>
          <p:cNvSpPr>
            <a:spLocks noGrp="1"/>
          </p:cNvSpPr>
          <p:nvPr>
            <p:ph idx="1"/>
          </p:nvPr>
        </p:nvSpPr>
        <p:spPr>
          <a:xfrm>
            <a:off x="4685846" y="2336873"/>
            <a:ext cx="7506154" cy="3599313"/>
          </a:xfrm>
        </p:spPr>
        <p:txBody>
          <a:bodyPr>
            <a:noAutofit/>
          </a:bodyPr>
          <a:lstStyle/>
          <a:p>
            <a:pPr algn="l"/>
            <a:r>
              <a:rPr lang="en-US" b="0" i="0" u="none" strike="noStrike" dirty="0" err="1">
                <a:solidFill>
                  <a:srgbClr val="333333"/>
                </a:solidFill>
                <a:effectLst/>
                <a:latin typeface="Open Sans" panose="020B0606030504020204" pitchFamily="34" charset="0"/>
              </a:rPr>
              <a:t>Takasu</a:t>
            </a:r>
            <a:r>
              <a:rPr lang="en-US" b="0" i="0" u="none" strike="noStrike" dirty="0">
                <a:solidFill>
                  <a:srgbClr val="333333"/>
                </a:solidFill>
                <a:effectLst/>
                <a:latin typeface="Open Sans" panose="020B0606030504020204" pitchFamily="34" charset="0"/>
              </a:rPr>
              <a:t> </a:t>
            </a:r>
            <a:r>
              <a:rPr lang="en-US" b="0" i="0" u="none" strike="noStrike" dirty="0" err="1">
                <a:solidFill>
                  <a:srgbClr val="333333"/>
                </a:solidFill>
                <a:effectLst/>
                <a:latin typeface="Open Sans" panose="020B0606030504020204" pitchFamily="34" charset="0"/>
              </a:rPr>
              <a:t>Ryuuji</a:t>
            </a:r>
            <a:r>
              <a:rPr lang="en-US" b="0" i="0" u="none" strike="noStrike" dirty="0">
                <a:solidFill>
                  <a:srgbClr val="333333"/>
                </a:solidFill>
                <a:effectLst/>
                <a:latin typeface="Open Sans" panose="020B0606030504020204" pitchFamily="34" charset="0"/>
              </a:rPr>
              <a:t> might </a:t>
            </a:r>
            <a:r>
              <a:rPr lang="en-US" b="0" i="1" u="none" strike="noStrike" dirty="0">
                <a:solidFill>
                  <a:srgbClr val="333333"/>
                </a:solidFill>
                <a:effectLst/>
                <a:latin typeface="Open Sans" panose="020B0606030504020204" pitchFamily="34" charset="0"/>
              </a:rPr>
              <a:t>look</a:t>
            </a:r>
            <a:r>
              <a:rPr lang="en-US" b="0" i="0" u="none" strike="noStrike" dirty="0">
                <a:solidFill>
                  <a:srgbClr val="333333"/>
                </a:solidFill>
                <a:effectLst/>
                <a:latin typeface="Open Sans" panose="020B0606030504020204" pitchFamily="34" charset="0"/>
              </a:rPr>
              <a:t> like a thug, but he’s actually a nice guy. Making friends when you’ve got an unintentionally scary face is tough–and don’t even get him started on girlfriends. But with his secret crush in his class, the start of his second year of high school is off to a good start…until he crosses paths with </a:t>
            </a:r>
            <a:r>
              <a:rPr lang="en-US" b="0" i="0" u="none" strike="noStrike" dirty="0" err="1">
                <a:solidFill>
                  <a:srgbClr val="333333"/>
                </a:solidFill>
                <a:effectLst/>
                <a:latin typeface="Open Sans" panose="020B0606030504020204" pitchFamily="34" charset="0"/>
              </a:rPr>
              <a:t>Aisaka</a:t>
            </a:r>
            <a:r>
              <a:rPr lang="en-US" b="0" i="0" u="none" strike="noStrike" dirty="0">
                <a:solidFill>
                  <a:srgbClr val="333333"/>
                </a:solidFill>
                <a:effectLst/>
                <a:latin typeface="Open Sans" panose="020B0606030504020204" pitchFamily="34" charset="0"/>
              </a:rPr>
              <a:t> Taiga. Beautiful, frightening, and not quite five feet tall, the girl known as the Palmtop Tiger is the one person in school even scarier than </a:t>
            </a:r>
            <a:r>
              <a:rPr lang="en-US" b="0" i="0" u="none" strike="noStrike" dirty="0" err="1">
                <a:solidFill>
                  <a:srgbClr val="333333"/>
                </a:solidFill>
                <a:effectLst/>
                <a:latin typeface="Open Sans" panose="020B0606030504020204" pitchFamily="34" charset="0"/>
              </a:rPr>
              <a:t>Ryuuji</a:t>
            </a:r>
            <a:r>
              <a:rPr lang="en-US" b="0" i="0" u="none" strike="noStrike" dirty="0">
                <a:solidFill>
                  <a:srgbClr val="333333"/>
                </a:solidFill>
                <a:effectLst/>
                <a:latin typeface="Open Sans" panose="020B0606030504020204" pitchFamily="34" charset="0"/>
              </a:rPr>
              <a:t> himself–and he’s just made the mistake of making her very, very angry.</a:t>
            </a:r>
          </a:p>
        </p:txBody>
      </p:sp>
      <p:pic>
        <p:nvPicPr>
          <p:cNvPr id="8194" name="Picture 2" descr="Toradora! (Light Novel) Vol. 1">
            <a:extLst>
              <a:ext uri="{FF2B5EF4-FFF2-40B4-BE49-F238E27FC236}">
                <a16:creationId xmlns:a16="http://schemas.microsoft.com/office/drawing/2014/main" id="{64E7CDFA-E213-9A53-572E-FD9E248BBE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321" y="2169500"/>
            <a:ext cx="3069876" cy="4307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687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84C4A-FCF2-11EF-C17F-0C3E2BA61FA2}"/>
              </a:ext>
            </a:extLst>
          </p:cNvPr>
          <p:cNvSpPr>
            <a:spLocks noGrp="1"/>
          </p:cNvSpPr>
          <p:nvPr>
            <p:ph type="title"/>
          </p:nvPr>
        </p:nvSpPr>
        <p:spPr>
          <a:xfrm>
            <a:off x="219919" y="753227"/>
            <a:ext cx="10074261" cy="1080940"/>
          </a:xfrm>
        </p:spPr>
        <p:txBody>
          <a:bodyPr>
            <a:normAutofit fontScale="90000"/>
          </a:bodyPr>
          <a:lstStyle/>
          <a:p>
            <a:pPr algn="ctr"/>
            <a:r>
              <a:rPr lang="en-US" sz="4800" dirty="0">
                <a:latin typeface="Apple Chancery" panose="03020702040506060504" pitchFamily="66" charset="-79"/>
                <a:cs typeface="Apple Chancery" panose="03020702040506060504" pitchFamily="66" charset="-79"/>
              </a:rPr>
              <a:t>Thunderbolt Fantasy Omnibus I (Vol. 1-2) (13+)</a:t>
            </a:r>
          </a:p>
        </p:txBody>
      </p:sp>
      <p:sp>
        <p:nvSpPr>
          <p:cNvPr id="3" name="Content Placeholder 2">
            <a:extLst>
              <a:ext uri="{FF2B5EF4-FFF2-40B4-BE49-F238E27FC236}">
                <a16:creationId xmlns:a16="http://schemas.microsoft.com/office/drawing/2014/main" id="{547A773F-6823-8548-F3C0-D4AD2FF2D6DF}"/>
              </a:ext>
            </a:extLst>
          </p:cNvPr>
          <p:cNvSpPr>
            <a:spLocks noGrp="1"/>
          </p:cNvSpPr>
          <p:nvPr>
            <p:ph idx="1"/>
          </p:nvPr>
        </p:nvSpPr>
        <p:spPr>
          <a:xfrm>
            <a:off x="4685846" y="2336873"/>
            <a:ext cx="7506154" cy="3599313"/>
          </a:xfrm>
        </p:spPr>
        <p:txBody>
          <a:bodyPr>
            <a:noAutofit/>
          </a:bodyPr>
          <a:lstStyle/>
          <a:p>
            <a:pPr algn="l"/>
            <a:r>
              <a:rPr lang="en-US" b="0" i="0" u="none" strike="noStrike" dirty="0">
                <a:solidFill>
                  <a:srgbClr val="333333"/>
                </a:solidFill>
                <a:effectLst/>
                <a:latin typeface="Open Sans" panose="020B0606030504020204" pitchFamily="34" charset="0"/>
              </a:rPr>
              <a:t>In an ancient kingdom, a vicious warlord is on the hunt for a magic sword. Dan Fei has spent her whole life guarding the coveted Sword of Divine Retribution–legends say its power is great enough to smite demons and shake the heavens. The master of the evil Xuan </a:t>
            </a:r>
            <a:r>
              <a:rPr lang="en-US" b="0" i="0" u="none" strike="noStrike" dirty="0" err="1">
                <a:solidFill>
                  <a:srgbClr val="333333"/>
                </a:solidFill>
                <a:effectLst/>
                <a:latin typeface="Open Sans" panose="020B0606030504020204" pitchFamily="34" charset="0"/>
              </a:rPr>
              <a:t>Gui</a:t>
            </a:r>
            <a:r>
              <a:rPr lang="en-US" b="0" i="0" u="none" strike="noStrike" dirty="0">
                <a:solidFill>
                  <a:srgbClr val="333333"/>
                </a:solidFill>
                <a:effectLst/>
                <a:latin typeface="Open Sans" panose="020B0606030504020204" pitchFamily="34" charset="0"/>
              </a:rPr>
              <a:t> </a:t>
            </a:r>
            <a:r>
              <a:rPr lang="en-US" b="0" i="0" u="none" strike="noStrike" dirty="0" err="1">
                <a:solidFill>
                  <a:srgbClr val="333333"/>
                </a:solidFill>
                <a:effectLst/>
                <a:latin typeface="Open Sans" panose="020B0606030504020204" pitchFamily="34" charset="0"/>
              </a:rPr>
              <a:t>Zong</a:t>
            </a:r>
            <a:r>
              <a:rPr lang="en-US" b="0" i="0" u="none" strike="noStrike" dirty="0">
                <a:solidFill>
                  <a:srgbClr val="333333"/>
                </a:solidFill>
                <a:effectLst/>
                <a:latin typeface="Open Sans" panose="020B0606030504020204" pitchFamily="34" charset="0"/>
              </a:rPr>
              <a:t> sect will stop at nothing to possess it, and dispatches his warriors to steal the holy blade. Fleeing their pursuit, Dan Fei must rely on the unexpected help of two unusual strangers who are powerful swordsmen themselves. Like a thunderbolt from the blue sky, a thrilling wuxia fantasy saga begins!</a:t>
            </a:r>
          </a:p>
          <a:p>
            <a:pPr algn="l"/>
            <a:endParaRPr lang="en-US" b="0" i="0" u="none" strike="noStrike" dirty="0">
              <a:solidFill>
                <a:srgbClr val="333333"/>
              </a:solidFill>
              <a:effectLst/>
              <a:latin typeface="Open Sans" panose="020B0606030504020204" pitchFamily="34" charset="0"/>
            </a:endParaRPr>
          </a:p>
        </p:txBody>
      </p:sp>
      <p:pic>
        <p:nvPicPr>
          <p:cNvPr id="10244" name="Picture 4" descr="Thunderbolt Fantasy Omnibus I (Vol. 1-2)">
            <a:extLst>
              <a:ext uri="{FF2B5EF4-FFF2-40B4-BE49-F238E27FC236}">
                <a16:creationId xmlns:a16="http://schemas.microsoft.com/office/drawing/2014/main" id="{A477094A-781E-0B15-6F44-911D7124FB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321" y="2183057"/>
            <a:ext cx="3069876" cy="433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054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84C4A-FCF2-11EF-C17F-0C3E2BA61FA2}"/>
              </a:ext>
            </a:extLst>
          </p:cNvPr>
          <p:cNvSpPr>
            <a:spLocks noGrp="1"/>
          </p:cNvSpPr>
          <p:nvPr>
            <p:ph type="title"/>
          </p:nvPr>
        </p:nvSpPr>
        <p:spPr>
          <a:xfrm>
            <a:off x="0" y="753227"/>
            <a:ext cx="10498238" cy="1080940"/>
          </a:xfrm>
        </p:spPr>
        <p:txBody>
          <a:bodyPr>
            <a:normAutofit fontScale="90000"/>
          </a:bodyPr>
          <a:lstStyle/>
          <a:p>
            <a:pPr algn="ctr"/>
            <a:r>
              <a:rPr lang="en-US" sz="4800" dirty="0">
                <a:latin typeface="Apple Chancery" panose="03020702040506060504" pitchFamily="66" charset="-79"/>
                <a:cs typeface="Apple Chancery" panose="03020702040506060504" pitchFamily="66" charset="-79"/>
              </a:rPr>
              <a:t>Thunderbolt Fantasy Omnibus II (Vol. 3-4) (13+)</a:t>
            </a:r>
          </a:p>
        </p:txBody>
      </p:sp>
      <p:sp>
        <p:nvSpPr>
          <p:cNvPr id="3" name="Content Placeholder 2">
            <a:extLst>
              <a:ext uri="{FF2B5EF4-FFF2-40B4-BE49-F238E27FC236}">
                <a16:creationId xmlns:a16="http://schemas.microsoft.com/office/drawing/2014/main" id="{547A773F-6823-8548-F3C0-D4AD2FF2D6DF}"/>
              </a:ext>
            </a:extLst>
          </p:cNvPr>
          <p:cNvSpPr>
            <a:spLocks noGrp="1"/>
          </p:cNvSpPr>
          <p:nvPr>
            <p:ph idx="1"/>
          </p:nvPr>
        </p:nvSpPr>
        <p:spPr>
          <a:xfrm>
            <a:off x="4685846" y="2336873"/>
            <a:ext cx="7506154" cy="3599313"/>
          </a:xfrm>
        </p:spPr>
        <p:txBody>
          <a:bodyPr>
            <a:noAutofit/>
          </a:bodyPr>
          <a:lstStyle/>
          <a:p>
            <a:pPr algn="l"/>
            <a:r>
              <a:rPr lang="en-US" b="0" i="0" u="none" strike="noStrike" dirty="0">
                <a:solidFill>
                  <a:srgbClr val="333333"/>
                </a:solidFill>
                <a:effectLst/>
                <a:latin typeface="Open Sans" panose="020B0606030504020204" pitchFamily="34" charset="0"/>
              </a:rPr>
              <a:t>In bygone times, the Sword of Divine Retribution was used to strike down demons and bring peace to the world. Now it is nearly in the grasp of the evil Xuan </a:t>
            </a:r>
            <a:r>
              <a:rPr lang="en-US" b="0" i="0" u="none" strike="noStrike" dirty="0" err="1">
                <a:solidFill>
                  <a:srgbClr val="333333"/>
                </a:solidFill>
                <a:effectLst/>
                <a:latin typeface="Open Sans" panose="020B0606030504020204" pitchFamily="34" charset="0"/>
              </a:rPr>
              <a:t>Gui</a:t>
            </a:r>
            <a:r>
              <a:rPr lang="en-US" b="0" i="0" u="none" strike="noStrike" dirty="0">
                <a:solidFill>
                  <a:srgbClr val="333333"/>
                </a:solidFill>
                <a:effectLst/>
                <a:latin typeface="Open Sans" panose="020B0606030504020204" pitchFamily="34" charset="0"/>
              </a:rPr>
              <a:t> </a:t>
            </a:r>
            <a:r>
              <a:rPr lang="en-US" b="0" i="0" u="none" strike="noStrike" dirty="0" err="1">
                <a:solidFill>
                  <a:srgbClr val="333333"/>
                </a:solidFill>
                <a:effectLst/>
                <a:latin typeface="Open Sans" panose="020B0606030504020204" pitchFamily="34" charset="0"/>
              </a:rPr>
              <a:t>Zong</a:t>
            </a:r>
            <a:r>
              <a:rPr lang="en-US" b="0" i="0" u="none" strike="noStrike" dirty="0">
                <a:solidFill>
                  <a:srgbClr val="333333"/>
                </a:solidFill>
                <a:effectLst/>
                <a:latin typeface="Open Sans" panose="020B0606030504020204" pitchFamily="34" charset="0"/>
              </a:rPr>
              <a:t>, a sect of devious martial artists whose master will stop at nothing to possess the ultimate blade. Eight brave companions have gathered to prevent that doom from falling upon the world. Together, they must face a gauntlet of challenges. Yet the ultimate fate of their mission may lie in the hands of Shang Bu Huan, a wanderer from a distant land whose past is as mysterious as his blade is mighty…</a:t>
            </a:r>
          </a:p>
        </p:txBody>
      </p:sp>
      <p:pic>
        <p:nvPicPr>
          <p:cNvPr id="12292" name="Picture 4" descr="Thunderbolt Fantasy Omnibus II (Vol. 3-4)">
            <a:extLst>
              <a:ext uri="{FF2B5EF4-FFF2-40B4-BE49-F238E27FC236}">
                <a16:creationId xmlns:a16="http://schemas.microsoft.com/office/drawing/2014/main" id="{A3CD32AE-61CC-049A-E59F-DC7CA5CF3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666" y="2186403"/>
            <a:ext cx="3042826" cy="429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138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84C4A-FCF2-11EF-C17F-0C3E2BA61FA2}"/>
              </a:ext>
            </a:extLst>
          </p:cNvPr>
          <p:cNvSpPr>
            <a:spLocks noGrp="1"/>
          </p:cNvSpPr>
          <p:nvPr>
            <p:ph type="title"/>
          </p:nvPr>
        </p:nvSpPr>
        <p:spPr>
          <a:xfrm>
            <a:off x="-370389" y="1080859"/>
            <a:ext cx="11563108" cy="1080940"/>
          </a:xfrm>
        </p:spPr>
        <p:txBody>
          <a:bodyPr>
            <a:normAutofit fontScale="90000"/>
          </a:bodyPr>
          <a:lstStyle/>
          <a:p>
            <a:pPr algn="ctr"/>
            <a:r>
              <a:rPr lang="en-US" sz="4800" dirty="0">
                <a:latin typeface="Apple Chancery" panose="03020702040506060504" pitchFamily="66" charset="-79"/>
                <a:cs typeface="Apple Chancery" panose="03020702040506060504" pitchFamily="66" charset="-79"/>
              </a:rPr>
              <a:t>Trapped in a Dating Sim: The World of </a:t>
            </a:r>
            <a:r>
              <a:rPr lang="en-US" sz="4800" dirty="0" err="1">
                <a:latin typeface="Apple Chancery" panose="03020702040506060504" pitchFamily="66" charset="-79"/>
                <a:cs typeface="Apple Chancery" panose="03020702040506060504" pitchFamily="66" charset="-79"/>
              </a:rPr>
              <a:t>Otome</a:t>
            </a:r>
            <a:r>
              <a:rPr lang="en-US" sz="4800" dirty="0">
                <a:latin typeface="Apple Chancery" panose="03020702040506060504" pitchFamily="66" charset="-79"/>
                <a:cs typeface="Apple Chancery" panose="03020702040506060504" pitchFamily="66" charset="-79"/>
              </a:rPr>
              <a:t> Games is Tough for Mobs (Light Novel) Vol. 1 (13+)</a:t>
            </a:r>
          </a:p>
        </p:txBody>
      </p:sp>
      <p:sp>
        <p:nvSpPr>
          <p:cNvPr id="3" name="Content Placeholder 2">
            <a:extLst>
              <a:ext uri="{FF2B5EF4-FFF2-40B4-BE49-F238E27FC236}">
                <a16:creationId xmlns:a16="http://schemas.microsoft.com/office/drawing/2014/main" id="{547A773F-6823-8548-F3C0-D4AD2FF2D6DF}"/>
              </a:ext>
            </a:extLst>
          </p:cNvPr>
          <p:cNvSpPr>
            <a:spLocks noGrp="1"/>
          </p:cNvSpPr>
          <p:nvPr>
            <p:ph idx="1"/>
          </p:nvPr>
        </p:nvSpPr>
        <p:spPr>
          <a:xfrm>
            <a:off x="4685846" y="2336873"/>
            <a:ext cx="7506154" cy="3599313"/>
          </a:xfrm>
        </p:spPr>
        <p:txBody>
          <a:bodyPr>
            <a:noAutofit/>
          </a:bodyPr>
          <a:lstStyle/>
          <a:p>
            <a:pPr algn="l"/>
            <a:r>
              <a:rPr lang="en-US" b="0" i="0" u="none" strike="noStrike" dirty="0">
                <a:solidFill>
                  <a:srgbClr val="333333"/>
                </a:solidFill>
                <a:effectLst/>
                <a:latin typeface="Open Sans" panose="020B0606030504020204" pitchFamily="34" charset="0"/>
              </a:rPr>
              <a:t>Office worker Leon is reincarnated into a dating sim video game, where women reign supreme and only beautiful men have a seat at the table. But Leon has a secret weapon: he remembers everything from his past life, which includes a complete playthrough of the very game in which he is now trapped. Can Leon spark a revolution to change this new world order? </a:t>
            </a:r>
          </a:p>
        </p:txBody>
      </p:sp>
      <p:pic>
        <p:nvPicPr>
          <p:cNvPr id="14338" name="Picture 2" descr="Trapped in a Dating Sim: The World of Otome Games is Tough for Mobs (Light Novel) Vol. 1">
            <a:extLst>
              <a:ext uri="{FF2B5EF4-FFF2-40B4-BE49-F238E27FC236}">
                <a16:creationId xmlns:a16="http://schemas.microsoft.com/office/drawing/2014/main" id="{70D8C42E-A7A1-4BEB-3BE3-BED12028CF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998" y="2180382"/>
            <a:ext cx="3158602" cy="4441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3294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84C4A-FCF2-11EF-C17F-0C3E2BA61FA2}"/>
              </a:ext>
            </a:extLst>
          </p:cNvPr>
          <p:cNvSpPr>
            <a:spLocks noGrp="1"/>
          </p:cNvSpPr>
          <p:nvPr>
            <p:ph type="title"/>
          </p:nvPr>
        </p:nvSpPr>
        <p:spPr>
          <a:xfrm>
            <a:off x="-358815" y="826216"/>
            <a:ext cx="11563108" cy="1080940"/>
          </a:xfrm>
        </p:spPr>
        <p:txBody>
          <a:bodyPr>
            <a:normAutofit fontScale="90000"/>
          </a:bodyPr>
          <a:lstStyle/>
          <a:p>
            <a:pPr algn="ctr"/>
            <a:r>
              <a:rPr lang="en-US" sz="4800" dirty="0">
                <a:latin typeface="Apple Chancery" panose="03020702040506060504" pitchFamily="66" charset="-79"/>
                <a:cs typeface="Apple Chancery" panose="03020702040506060504" pitchFamily="66" charset="-79"/>
              </a:rPr>
              <a:t>Trapped in a Dating Sim: The World of </a:t>
            </a:r>
            <a:r>
              <a:rPr lang="en-US" sz="4800" dirty="0" err="1">
                <a:latin typeface="Apple Chancery" panose="03020702040506060504" pitchFamily="66" charset="-79"/>
                <a:cs typeface="Apple Chancery" panose="03020702040506060504" pitchFamily="66" charset="-79"/>
              </a:rPr>
              <a:t>Otome</a:t>
            </a:r>
            <a:r>
              <a:rPr lang="en-US" sz="4800" dirty="0">
                <a:latin typeface="Apple Chancery" panose="03020702040506060504" pitchFamily="66" charset="-79"/>
                <a:cs typeface="Apple Chancery" panose="03020702040506060504" pitchFamily="66" charset="-79"/>
              </a:rPr>
              <a:t> Games is Tough for Mobs (Manga) Vol. 1 (13+)</a:t>
            </a:r>
          </a:p>
        </p:txBody>
      </p:sp>
      <p:sp>
        <p:nvSpPr>
          <p:cNvPr id="3" name="Content Placeholder 2">
            <a:extLst>
              <a:ext uri="{FF2B5EF4-FFF2-40B4-BE49-F238E27FC236}">
                <a16:creationId xmlns:a16="http://schemas.microsoft.com/office/drawing/2014/main" id="{547A773F-6823-8548-F3C0-D4AD2FF2D6DF}"/>
              </a:ext>
            </a:extLst>
          </p:cNvPr>
          <p:cNvSpPr>
            <a:spLocks noGrp="1"/>
          </p:cNvSpPr>
          <p:nvPr>
            <p:ph idx="1"/>
          </p:nvPr>
        </p:nvSpPr>
        <p:spPr>
          <a:xfrm>
            <a:off x="4685846" y="2336873"/>
            <a:ext cx="7506154" cy="3599313"/>
          </a:xfrm>
        </p:spPr>
        <p:txBody>
          <a:bodyPr>
            <a:noAutofit/>
          </a:bodyPr>
          <a:lstStyle/>
          <a:p>
            <a:pPr algn="l"/>
            <a:r>
              <a:rPr lang="en-US" b="0" i="0" u="none" strike="noStrike" dirty="0">
                <a:solidFill>
                  <a:srgbClr val="333333"/>
                </a:solidFill>
                <a:effectLst/>
                <a:latin typeface="Open Sans" panose="020B0606030504020204" pitchFamily="34" charset="0"/>
              </a:rPr>
              <a:t>Thanks to some unfortunate gameplay, a young man named Leon has been reborn into the world of an alternate universe </a:t>
            </a:r>
            <a:r>
              <a:rPr lang="en-US" b="0" i="0" u="none" strike="noStrike" dirty="0" err="1">
                <a:solidFill>
                  <a:srgbClr val="333333"/>
                </a:solidFill>
                <a:effectLst/>
                <a:latin typeface="Open Sans" panose="020B0606030504020204" pitchFamily="34" charset="0"/>
              </a:rPr>
              <a:t>otome</a:t>
            </a:r>
            <a:r>
              <a:rPr lang="en-US" b="0" i="0" u="none" strike="noStrike" dirty="0">
                <a:solidFill>
                  <a:srgbClr val="333333"/>
                </a:solidFill>
                <a:effectLst/>
                <a:latin typeface="Open Sans" panose="020B0606030504020204" pitchFamily="34" charset="0"/>
              </a:rPr>
              <a:t> game. Facing an absurd scenario where males are no better than livestock who serve at the whim of women, Leon only has one weapon–his knowledge of the dating sim genre–to survive the challenges he faces and inspire a revolt against the system!</a:t>
            </a:r>
          </a:p>
        </p:txBody>
      </p:sp>
      <p:pic>
        <p:nvPicPr>
          <p:cNvPr id="13314" name="Picture 2" descr="Trapped in a Dating Sim: The World of Otome Games is Tough for Mobs (Manga) Vol. 1">
            <a:extLst>
              <a:ext uri="{FF2B5EF4-FFF2-40B4-BE49-F238E27FC236}">
                <a16:creationId xmlns:a16="http://schemas.microsoft.com/office/drawing/2014/main" id="{A1C7A101-6E2B-41ED-FDBE-56A826A4E4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144" y="2222985"/>
            <a:ext cx="3052180" cy="4346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98438"/>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Berlin</Template>
  <TotalTime>223</TotalTime>
  <Words>2101</Words>
  <Application>Microsoft Office PowerPoint</Application>
  <PresentationFormat>Widescreen</PresentationFormat>
  <Paragraphs>51</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Apple Chancery</vt:lpstr>
      <vt:lpstr>Arial</vt:lpstr>
      <vt:lpstr>Britannic Bold</vt:lpstr>
      <vt:lpstr>Open Sans</vt:lpstr>
      <vt:lpstr>Trebuchet MS</vt:lpstr>
      <vt:lpstr>Berlin</vt:lpstr>
      <vt:lpstr>Youth Reading Catalogue</vt:lpstr>
      <vt:lpstr>In this Corner of the World (13+)</vt:lpstr>
      <vt:lpstr>Skip to Loafer Vol. 1 (13+)</vt:lpstr>
      <vt:lpstr>My Next Life as a Villainess: All Routes Lead to Doom! Vol. 1 (13+)</vt:lpstr>
      <vt:lpstr>Toradora! (Light Novel) Vol. 1 (13+)</vt:lpstr>
      <vt:lpstr>Thunderbolt Fantasy Omnibus I (Vol. 1-2) (13+)</vt:lpstr>
      <vt:lpstr>Thunderbolt Fantasy Omnibus II (Vol. 3-4) (13+)</vt:lpstr>
      <vt:lpstr>Trapped in a Dating Sim: The World of Otome Games is Tough for Mobs (Light Novel) Vol. 1 (13+)</vt:lpstr>
      <vt:lpstr>Trapped in a Dating Sim: The World of Otome Games is Tough for Mobs (Manga) Vol. 1 (13+)</vt:lpstr>
      <vt:lpstr>World End Solte Vol. 1 (13+)</vt:lpstr>
      <vt:lpstr>Young Ladies Don’t Play Fighting Games Vol. 1 (13+)</vt:lpstr>
      <vt:lpstr>Kuma Kuma Kuma Bear (Light Novel) Vol. 1 (13+)</vt:lpstr>
      <vt:lpstr>Kuma Kuma Kuma Bear (Manga)  Vol. 1 (13+)</vt:lpstr>
      <vt:lpstr>Amazing Agent Jennifer: The Complete Collection (Vol. 1-2) (All Ages)</vt:lpstr>
      <vt:lpstr>My Cat is Such a Weirdo Vol. 1 (All Ages)</vt:lpstr>
      <vt:lpstr>Nicola Traveling Around the Demons’ World Vol. 1 (All Ages)</vt:lpstr>
      <vt:lpstr>Peter Pan (All Ages)</vt:lpstr>
      <vt:lpstr>Plum Crazy! Tales of a Tiger-Striped Cat Vol. 1 (All Ages)</vt:lpstr>
      <vt:lpstr>The Illustrated Fairy Tale Princess Collection (All Ages)</vt:lpstr>
      <vt:lpstr>Coral’s Reef Vol. 1 (10+)</vt:lpstr>
      <vt:lpstr>Creepy Cat Vol. 1 (10+)</vt:lpstr>
      <vt:lpstr>Wonder Cat Kyuu-chan Vol. 1 (10+)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Youth Reading Catalogue</dc:title>
  <dc:creator>Microsoft Office User</dc:creator>
  <cp:lastModifiedBy>Village Planning Board Secretary Sandy VanRiper</cp:lastModifiedBy>
  <cp:revision>14</cp:revision>
  <dcterms:created xsi:type="dcterms:W3CDTF">2025-09-17T13:09:59Z</dcterms:created>
  <dcterms:modified xsi:type="dcterms:W3CDTF">2025-10-06T15:34:31Z</dcterms:modified>
</cp:coreProperties>
</file>